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diagrams/quickStyle3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5">
  <dgm:title val=""/>
  <dgm:desc val=""/>
  <dgm:catLst>
    <dgm:cat type="accent5" pri="11500"/>
  </dgm:catLst>
  <dgm:styleLbl name="node0">
    <dgm:fillClrLst meth="cycle">
      <a:schemeClr val="accent5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alpha val="9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alpha val="90000"/>
      </a:schemeClr>
      <a:schemeClr val="accent5">
        <a:alpha val="5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/>
    <dgm:txEffectClrLst/>
  </dgm:styleLbl>
  <dgm:styleLbl name="lnNode1">
    <dgm:fillClrLst>
      <a:schemeClr val="accent5">
        <a:shade val="90000"/>
      </a:schemeClr>
      <a:schemeClr val="accent5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  <a:alpha val="90000"/>
      </a:schemeClr>
      <a:schemeClr val="accent5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alpha val="90000"/>
        <a:tint val="40000"/>
      </a:schemeClr>
      <a:schemeClr val="accent5">
        <a:alpha val="5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4_5">
  <dgm:title val=""/>
  <dgm:desc val=""/>
  <dgm:catLst>
    <dgm:cat type="accent4" pri="11500"/>
  </dgm:catLst>
  <dgm:styleLbl name="node0">
    <dgm:fillClrLst meth="cycle"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alpha val="9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alpha val="90000"/>
      </a:schemeClr>
      <a:schemeClr val="accent4">
        <a:alpha val="5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/>
    <dgm:txEffectClrLst/>
  </dgm:styleLbl>
  <dgm:styleLbl name="lnNode1">
    <dgm:fillClrLst>
      <a:schemeClr val="accent4">
        <a:shade val="90000"/>
      </a:schemeClr>
      <a:schemeClr val="accent4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  <a:alpha val="90000"/>
      </a:schemeClr>
      <a:schemeClr val="accent4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alpha val="90000"/>
        <a:tint val="40000"/>
      </a:schemeClr>
      <a:schemeClr val="accent4">
        <a:alpha val="5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5_5">
  <dgm:title val=""/>
  <dgm:desc val=""/>
  <dgm:catLst>
    <dgm:cat type="accent5" pri="11500"/>
  </dgm:catLst>
  <dgm:styleLbl name="node0">
    <dgm:fillClrLst meth="cycle">
      <a:schemeClr val="accent5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alpha val="9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alpha val="90000"/>
      </a:schemeClr>
      <a:schemeClr val="accent5">
        <a:alpha val="5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/>
    <dgm:txEffectClrLst/>
  </dgm:styleLbl>
  <dgm:styleLbl name="lnNode1">
    <dgm:fillClrLst>
      <a:schemeClr val="accent5">
        <a:shade val="90000"/>
      </a:schemeClr>
      <a:schemeClr val="accent5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  <a:alpha val="90000"/>
      </a:schemeClr>
      <a:schemeClr val="accent5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alpha val="90000"/>
        <a:tint val="40000"/>
      </a:schemeClr>
      <a:schemeClr val="accent5">
        <a:alpha val="5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4_5">
  <dgm:title val=""/>
  <dgm:desc val=""/>
  <dgm:catLst>
    <dgm:cat type="accent4" pri="11500"/>
  </dgm:catLst>
  <dgm:styleLbl name="node0">
    <dgm:fillClrLst meth="cycle"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alpha val="9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alpha val="90000"/>
      </a:schemeClr>
      <a:schemeClr val="accent4">
        <a:alpha val="5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/>
    <dgm:txEffectClrLst/>
  </dgm:styleLbl>
  <dgm:styleLbl name="lnNode1">
    <dgm:fillClrLst>
      <a:schemeClr val="accent4">
        <a:shade val="90000"/>
      </a:schemeClr>
      <a:schemeClr val="accent4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  <a:alpha val="90000"/>
      </a:schemeClr>
      <a:schemeClr val="accent4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alpha val="90000"/>
        <a:tint val="40000"/>
      </a:schemeClr>
      <a:schemeClr val="accent4">
        <a:alpha val="5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9549C8A-1B4F-47E4-B445-6FC7A7D4DAAD}" type="doc">
      <dgm:prSet loTypeId="urn:microsoft.com/office/officeart/2008/layout/VerticalCurvedList" loCatId="list" qsTypeId="urn:microsoft.com/office/officeart/2005/8/quickstyle/simple1" qsCatId="simple" csTypeId="urn:microsoft.com/office/officeart/2005/8/colors/accent5_5" csCatId="accent5" phldr="1"/>
      <dgm:spPr/>
      <dgm:t>
        <a:bodyPr/>
        <a:lstStyle/>
        <a:p>
          <a:endParaRPr lang="ru-RU"/>
        </a:p>
      </dgm:t>
    </dgm:pt>
    <dgm:pt modelId="{E27E5CB1-8868-4BE1-9CCF-D0C7673D4169}">
      <dgm:prSet phldrT="[Текст]"/>
      <dgm:spPr/>
      <dgm:t>
        <a:bodyPr/>
        <a:lstStyle/>
        <a:p>
          <a:r>
            <a:rPr lang="ru-RU" b="0" i="0" dirty="0" err="1" smtClean="0"/>
            <a:t>Қаржы</a:t>
          </a:r>
          <a:r>
            <a:rPr lang="ru-RU" b="0" i="0" dirty="0" smtClean="0"/>
            <a:t> </a:t>
          </a:r>
          <a:r>
            <a:rPr lang="ru-RU" b="0" i="0" dirty="0" err="1" smtClean="0"/>
            <a:t>және</a:t>
          </a:r>
          <a:r>
            <a:rPr lang="ru-RU" b="0" i="0" dirty="0" smtClean="0"/>
            <a:t> </a:t>
          </a:r>
          <a:r>
            <a:rPr lang="ru-RU" b="0" i="0" dirty="0" err="1" smtClean="0"/>
            <a:t>материалдық</a:t>
          </a:r>
          <a:r>
            <a:rPr lang="ru-RU" b="0" i="0" dirty="0" smtClean="0"/>
            <a:t> </a:t>
          </a:r>
          <a:r>
            <a:rPr lang="ru-RU" b="0" i="0" dirty="0" err="1" smtClean="0"/>
            <a:t>қорларды</a:t>
          </a:r>
          <a:r>
            <a:rPr lang="ru-RU" b="0" i="0" dirty="0" smtClean="0"/>
            <a:t> </a:t>
          </a:r>
          <a:r>
            <a:rPr lang="ru-RU" b="0" i="0" dirty="0" err="1" smtClean="0"/>
            <a:t>жинақтау</a:t>
          </a:r>
          <a:r>
            <a:rPr lang="ru-RU" b="0" i="0" dirty="0" smtClean="0"/>
            <a:t> </a:t>
          </a:r>
          <a:r>
            <a:rPr lang="ru-RU" b="0" i="0" dirty="0" err="1" smtClean="0"/>
            <a:t>арқылы</a:t>
          </a:r>
          <a:r>
            <a:rPr lang="ru-RU" b="0" i="0" dirty="0" smtClean="0"/>
            <a:t> </a:t>
          </a:r>
          <a:r>
            <a:rPr lang="ru-RU" b="0" i="0" dirty="0" err="1" smtClean="0"/>
            <a:t>өз</a:t>
          </a:r>
          <a:r>
            <a:rPr lang="ru-RU" b="0" i="0" dirty="0" smtClean="0"/>
            <a:t> </a:t>
          </a:r>
          <a:r>
            <a:rPr lang="ru-RU" b="0" i="0" dirty="0" err="1" smtClean="0"/>
            <a:t>кәсіпкерлік</a:t>
          </a:r>
          <a:r>
            <a:rPr lang="ru-RU" b="0" i="0" dirty="0" smtClean="0"/>
            <a:t> </a:t>
          </a:r>
          <a:r>
            <a:rPr lang="ru-RU" b="0" i="0" dirty="0" err="1" smtClean="0"/>
            <a:t>іс-әрекетін</a:t>
          </a:r>
          <a:r>
            <a:rPr lang="ru-RU" b="0" i="0" dirty="0" smtClean="0"/>
            <a:t> </a:t>
          </a:r>
          <a:r>
            <a:rPr lang="ru-RU" b="0" i="0" dirty="0" err="1" smtClean="0"/>
            <a:t>кеңейту</a:t>
          </a:r>
          <a:r>
            <a:rPr lang="ru-RU" b="0" i="0" dirty="0" smtClean="0"/>
            <a:t> ;</a:t>
          </a:r>
          <a:endParaRPr lang="ru-RU" dirty="0"/>
        </a:p>
      </dgm:t>
    </dgm:pt>
    <dgm:pt modelId="{8B4124A2-ED4B-46D8-BE29-E23FA6176C11}" type="parTrans" cxnId="{9C71CA6D-A2AD-464C-A58F-8421BBAC7686}">
      <dgm:prSet/>
      <dgm:spPr/>
      <dgm:t>
        <a:bodyPr/>
        <a:lstStyle/>
        <a:p>
          <a:endParaRPr lang="ru-RU"/>
        </a:p>
      </dgm:t>
    </dgm:pt>
    <dgm:pt modelId="{BDDFFA3F-EAE4-4B5D-B52D-A2EC3D948393}" type="sibTrans" cxnId="{9C71CA6D-A2AD-464C-A58F-8421BBAC7686}">
      <dgm:prSet/>
      <dgm:spPr/>
      <dgm:t>
        <a:bodyPr/>
        <a:lstStyle/>
        <a:p>
          <a:endParaRPr lang="ru-RU"/>
        </a:p>
      </dgm:t>
    </dgm:pt>
    <dgm:pt modelId="{52E9673E-AE20-4488-88FC-56DC65FA6E51}">
      <dgm:prSet phldrT="[Текст]"/>
      <dgm:spPr/>
      <dgm:t>
        <a:bodyPr/>
        <a:lstStyle/>
        <a:p>
          <a:r>
            <a:rPr lang="ru-RU" b="0" i="0" dirty="0" err="1" smtClean="0"/>
            <a:t>Жаңа</a:t>
          </a:r>
          <a:r>
            <a:rPr lang="ru-RU" b="0" i="0" dirty="0" smtClean="0"/>
            <a:t> </a:t>
          </a:r>
          <a:r>
            <a:rPr lang="ru-RU" b="0" i="0" dirty="0" err="1" smtClean="0"/>
            <a:t>кәсіпорындарды</a:t>
          </a:r>
          <a:r>
            <a:rPr lang="ru-RU" b="0" i="0" dirty="0" smtClean="0"/>
            <a:t> </a:t>
          </a:r>
          <a:r>
            <a:rPr lang="ru-RU" b="0" i="0" dirty="0" err="1" smtClean="0"/>
            <a:t>сатып</a:t>
          </a:r>
          <a:r>
            <a:rPr lang="ru-RU" b="0" i="0" dirty="0" smtClean="0"/>
            <a:t> </a:t>
          </a:r>
          <a:r>
            <a:rPr lang="ru-RU" b="0" i="0" dirty="0" err="1" smtClean="0"/>
            <a:t>алу</a:t>
          </a:r>
          <a:r>
            <a:rPr lang="ru-RU" b="0" i="0" dirty="0" smtClean="0"/>
            <a:t> ;</a:t>
          </a:r>
          <a:endParaRPr lang="ru-RU" dirty="0"/>
        </a:p>
      </dgm:t>
    </dgm:pt>
    <dgm:pt modelId="{516FE9AF-5D79-4166-A1B6-75418873A863}" type="parTrans" cxnId="{1D9267F9-F2E4-4CFF-B27F-13ADD326E840}">
      <dgm:prSet/>
      <dgm:spPr/>
      <dgm:t>
        <a:bodyPr/>
        <a:lstStyle/>
        <a:p>
          <a:endParaRPr lang="ru-RU"/>
        </a:p>
      </dgm:t>
    </dgm:pt>
    <dgm:pt modelId="{2826F91F-CFDA-4BAF-AAFE-D1657EBFFACC}" type="sibTrans" cxnId="{1D9267F9-F2E4-4CFF-B27F-13ADD326E840}">
      <dgm:prSet/>
      <dgm:spPr/>
      <dgm:t>
        <a:bodyPr/>
        <a:lstStyle/>
        <a:p>
          <a:endParaRPr lang="ru-RU"/>
        </a:p>
      </dgm:t>
    </dgm:pt>
    <dgm:pt modelId="{3A2E3DDC-C66F-4D17-A0F1-218F82B4A008}">
      <dgm:prSet phldrT="[Текст]"/>
      <dgm:spPr/>
      <dgm:t>
        <a:bodyPr/>
        <a:lstStyle/>
        <a:p>
          <a:r>
            <a:rPr lang="ru-RU" b="0" i="0" dirty="0" err="1" smtClean="0"/>
            <a:t>Бизнесті</a:t>
          </a:r>
          <a:r>
            <a:rPr lang="ru-RU" b="0" i="0" dirty="0" smtClean="0"/>
            <a:t> </a:t>
          </a:r>
          <a:r>
            <a:rPr lang="ru-RU" b="0" i="0" dirty="0" err="1" smtClean="0"/>
            <a:t>жаңа</a:t>
          </a:r>
          <a:r>
            <a:rPr lang="ru-RU" b="0" i="0" dirty="0" smtClean="0"/>
            <a:t> </a:t>
          </a:r>
          <a:r>
            <a:rPr lang="ru-RU" b="0" i="0" dirty="0" err="1" smtClean="0"/>
            <a:t>салаларды</a:t>
          </a:r>
          <a:r>
            <a:rPr lang="ru-RU" b="0" i="0" dirty="0" smtClean="0"/>
            <a:t> </a:t>
          </a:r>
          <a:r>
            <a:rPr lang="ru-RU" b="0" i="0" dirty="0" err="1" smtClean="0"/>
            <a:t>меңгеру</a:t>
          </a:r>
          <a:r>
            <a:rPr lang="ru-RU" b="0" i="0" dirty="0" smtClean="0"/>
            <a:t> </a:t>
          </a:r>
          <a:r>
            <a:rPr lang="ru-RU" b="0" i="0" dirty="0" err="1" smtClean="0"/>
            <a:t>арқылы</a:t>
          </a:r>
          <a:r>
            <a:rPr lang="ru-RU" b="0" i="0" dirty="0" smtClean="0"/>
            <a:t> </a:t>
          </a:r>
          <a:r>
            <a:rPr lang="ru-RU" b="0" i="0" dirty="0" err="1" smtClean="0"/>
            <a:t>түрлендіру</a:t>
          </a:r>
          <a:r>
            <a:rPr lang="ru-RU" b="0" i="0" dirty="0" smtClean="0"/>
            <a:t> (диверсификация) .</a:t>
          </a:r>
          <a:endParaRPr lang="ru-RU" dirty="0"/>
        </a:p>
      </dgm:t>
    </dgm:pt>
    <dgm:pt modelId="{0C7BE3C4-A33E-425A-A06E-1D0029650A5F}" type="parTrans" cxnId="{10495488-681E-452D-B21C-A26FAFB6D19F}">
      <dgm:prSet/>
      <dgm:spPr/>
      <dgm:t>
        <a:bodyPr/>
        <a:lstStyle/>
        <a:p>
          <a:endParaRPr lang="ru-RU"/>
        </a:p>
      </dgm:t>
    </dgm:pt>
    <dgm:pt modelId="{63387799-D19C-4A98-9909-6027A861036E}" type="sibTrans" cxnId="{10495488-681E-452D-B21C-A26FAFB6D19F}">
      <dgm:prSet/>
      <dgm:spPr/>
      <dgm:t>
        <a:bodyPr/>
        <a:lstStyle/>
        <a:p>
          <a:endParaRPr lang="ru-RU"/>
        </a:p>
      </dgm:t>
    </dgm:pt>
    <dgm:pt modelId="{6B43233C-C823-47AE-9070-ED301F644C38}" type="pres">
      <dgm:prSet presAssocID="{79549C8A-1B4F-47E4-B445-6FC7A7D4DAAD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7AE94EC3-E594-43F4-89C5-CDE3D47EB54C}" type="pres">
      <dgm:prSet presAssocID="{79549C8A-1B4F-47E4-B445-6FC7A7D4DAAD}" presName="Name1" presStyleCnt="0"/>
      <dgm:spPr/>
    </dgm:pt>
    <dgm:pt modelId="{59A6EB16-561A-4BFA-B565-4657A6A27326}" type="pres">
      <dgm:prSet presAssocID="{79549C8A-1B4F-47E4-B445-6FC7A7D4DAAD}" presName="cycle" presStyleCnt="0"/>
      <dgm:spPr/>
    </dgm:pt>
    <dgm:pt modelId="{A6B5F195-0730-45CC-B018-FD6726F73FC8}" type="pres">
      <dgm:prSet presAssocID="{79549C8A-1B4F-47E4-B445-6FC7A7D4DAAD}" presName="srcNode" presStyleLbl="node1" presStyleIdx="0" presStyleCnt="3"/>
      <dgm:spPr/>
    </dgm:pt>
    <dgm:pt modelId="{512A6A8C-A7B6-4F19-8191-1F4901E4437C}" type="pres">
      <dgm:prSet presAssocID="{79549C8A-1B4F-47E4-B445-6FC7A7D4DAAD}" presName="conn" presStyleLbl="parChTrans1D2" presStyleIdx="0" presStyleCnt="1"/>
      <dgm:spPr/>
      <dgm:t>
        <a:bodyPr/>
        <a:lstStyle/>
        <a:p>
          <a:endParaRPr lang="ru-RU"/>
        </a:p>
      </dgm:t>
    </dgm:pt>
    <dgm:pt modelId="{2F0EB06D-97FE-4D75-A0E7-29F07A76AA62}" type="pres">
      <dgm:prSet presAssocID="{79549C8A-1B4F-47E4-B445-6FC7A7D4DAAD}" presName="extraNode" presStyleLbl="node1" presStyleIdx="0" presStyleCnt="3"/>
      <dgm:spPr/>
    </dgm:pt>
    <dgm:pt modelId="{FF1358BD-B76B-41D7-84AD-11FC75797B70}" type="pres">
      <dgm:prSet presAssocID="{79549C8A-1B4F-47E4-B445-6FC7A7D4DAAD}" presName="dstNode" presStyleLbl="node1" presStyleIdx="0" presStyleCnt="3"/>
      <dgm:spPr/>
    </dgm:pt>
    <dgm:pt modelId="{6D4415A3-DE55-4CEC-A898-CB77E0D822D4}" type="pres">
      <dgm:prSet presAssocID="{E27E5CB1-8868-4BE1-9CCF-D0C7673D4169}" presName="text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A60F35C-686B-4120-993F-47462073CC4E}" type="pres">
      <dgm:prSet presAssocID="{E27E5CB1-8868-4BE1-9CCF-D0C7673D4169}" presName="accent_1" presStyleCnt="0"/>
      <dgm:spPr/>
    </dgm:pt>
    <dgm:pt modelId="{18427B53-9546-4E18-816B-2E766A1DA1F2}" type="pres">
      <dgm:prSet presAssocID="{E27E5CB1-8868-4BE1-9CCF-D0C7673D4169}" presName="accentRepeatNode" presStyleLbl="solidFgAcc1" presStyleIdx="0" presStyleCnt="3"/>
      <dgm:spPr/>
    </dgm:pt>
    <dgm:pt modelId="{EFDF999B-D08B-4B4C-857D-0FCEF34843B3}" type="pres">
      <dgm:prSet presAssocID="{52E9673E-AE20-4488-88FC-56DC65FA6E51}" presName="text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D0B4FC7-80A5-466D-BCD1-D7960CFED07F}" type="pres">
      <dgm:prSet presAssocID="{52E9673E-AE20-4488-88FC-56DC65FA6E51}" presName="accent_2" presStyleCnt="0"/>
      <dgm:spPr/>
    </dgm:pt>
    <dgm:pt modelId="{D92A8DBD-C97C-4E0B-A2E3-49405C32E527}" type="pres">
      <dgm:prSet presAssocID="{52E9673E-AE20-4488-88FC-56DC65FA6E51}" presName="accentRepeatNode" presStyleLbl="solidFgAcc1" presStyleIdx="1" presStyleCnt="3"/>
      <dgm:spPr/>
    </dgm:pt>
    <dgm:pt modelId="{A37AAD04-71B6-48DE-B152-2266F0F83D7D}" type="pres">
      <dgm:prSet presAssocID="{3A2E3DDC-C66F-4D17-A0F1-218F82B4A008}" presName="text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923D095-C647-4620-A1AD-BEF62E84D0A5}" type="pres">
      <dgm:prSet presAssocID="{3A2E3DDC-C66F-4D17-A0F1-218F82B4A008}" presName="accent_3" presStyleCnt="0"/>
      <dgm:spPr/>
    </dgm:pt>
    <dgm:pt modelId="{9C1C1F14-3CFE-4375-99C1-82963CBEB1BA}" type="pres">
      <dgm:prSet presAssocID="{3A2E3DDC-C66F-4D17-A0F1-218F82B4A008}" presName="accentRepeatNode" presStyleLbl="solidFgAcc1" presStyleIdx="2" presStyleCnt="3"/>
      <dgm:spPr/>
    </dgm:pt>
  </dgm:ptLst>
  <dgm:cxnLst>
    <dgm:cxn modelId="{FE8C5731-271C-4A61-B3A5-16585C4D3D1C}" type="presOf" srcId="{52E9673E-AE20-4488-88FC-56DC65FA6E51}" destId="{EFDF999B-D08B-4B4C-857D-0FCEF34843B3}" srcOrd="0" destOrd="0" presId="urn:microsoft.com/office/officeart/2008/layout/VerticalCurvedList"/>
    <dgm:cxn modelId="{10495488-681E-452D-B21C-A26FAFB6D19F}" srcId="{79549C8A-1B4F-47E4-B445-6FC7A7D4DAAD}" destId="{3A2E3DDC-C66F-4D17-A0F1-218F82B4A008}" srcOrd="2" destOrd="0" parTransId="{0C7BE3C4-A33E-425A-A06E-1D0029650A5F}" sibTransId="{63387799-D19C-4A98-9909-6027A861036E}"/>
    <dgm:cxn modelId="{41805126-A9D4-46DE-A951-96DEFC63B1F0}" type="presOf" srcId="{E27E5CB1-8868-4BE1-9CCF-D0C7673D4169}" destId="{6D4415A3-DE55-4CEC-A898-CB77E0D822D4}" srcOrd="0" destOrd="0" presId="urn:microsoft.com/office/officeart/2008/layout/VerticalCurvedList"/>
    <dgm:cxn modelId="{BCD3AD7E-C695-4772-A602-03F4F8269960}" type="presOf" srcId="{BDDFFA3F-EAE4-4B5D-B52D-A2EC3D948393}" destId="{512A6A8C-A7B6-4F19-8191-1F4901E4437C}" srcOrd="0" destOrd="0" presId="urn:microsoft.com/office/officeart/2008/layout/VerticalCurvedList"/>
    <dgm:cxn modelId="{9C71CA6D-A2AD-464C-A58F-8421BBAC7686}" srcId="{79549C8A-1B4F-47E4-B445-6FC7A7D4DAAD}" destId="{E27E5CB1-8868-4BE1-9CCF-D0C7673D4169}" srcOrd="0" destOrd="0" parTransId="{8B4124A2-ED4B-46D8-BE29-E23FA6176C11}" sibTransId="{BDDFFA3F-EAE4-4B5D-B52D-A2EC3D948393}"/>
    <dgm:cxn modelId="{1D9267F9-F2E4-4CFF-B27F-13ADD326E840}" srcId="{79549C8A-1B4F-47E4-B445-6FC7A7D4DAAD}" destId="{52E9673E-AE20-4488-88FC-56DC65FA6E51}" srcOrd="1" destOrd="0" parTransId="{516FE9AF-5D79-4166-A1B6-75418873A863}" sibTransId="{2826F91F-CFDA-4BAF-AAFE-D1657EBFFACC}"/>
    <dgm:cxn modelId="{DEAA6DF2-D1FC-460A-95AD-3D58B148DA16}" type="presOf" srcId="{3A2E3DDC-C66F-4D17-A0F1-218F82B4A008}" destId="{A37AAD04-71B6-48DE-B152-2266F0F83D7D}" srcOrd="0" destOrd="0" presId="urn:microsoft.com/office/officeart/2008/layout/VerticalCurvedList"/>
    <dgm:cxn modelId="{29B835D3-9961-4B73-8CD2-F0C23C79C2F9}" type="presOf" srcId="{79549C8A-1B4F-47E4-B445-6FC7A7D4DAAD}" destId="{6B43233C-C823-47AE-9070-ED301F644C38}" srcOrd="0" destOrd="0" presId="urn:microsoft.com/office/officeart/2008/layout/VerticalCurvedList"/>
    <dgm:cxn modelId="{D968B2C9-3CF0-40D4-821D-760559644911}" type="presParOf" srcId="{6B43233C-C823-47AE-9070-ED301F644C38}" destId="{7AE94EC3-E594-43F4-89C5-CDE3D47EB54C}" srcOrd="0" destOrd="0" presId="urn:microsoft.com/office/officeart/2008/layout/VerticalCurvedList"/>
    <dgm:cxn modelId="{24E30A05-85A3-49BA-B35B-87DB8AA0FFED}" type="presParOf" srcId="{7AE94EC3-E594-43F4-89C5-CDE3D47EB54C}" destId="{59A6EB16-561A-4BFA-B565-4657A6A27326}" srcOrd="0" destOrd="0" presId="urn:microsoft.com/office/officeart/2008/layout/VerticalCurvedList"/>
    <dgm:cxn modelId="{5B57140E-6A1B-4F22-8FCA-37AF396E36BE}" type="presParOf" srcId="{59A6EB16-561A-4BFA-B565-4657A6A27326}" destId="{A6B5F195-0730-45CC-B018-FD6726F73FC8}" srcOrd="0" destOrd="0" presId="urn:microsoft.com/office/officeart/2008/layout/VerticalCurvedList"/>
    <dgm:cxn modelId="{C20050A1-F78E-4849-9FD4-27BABBFE16A1}" type="presParOf" srcId="{59A6EB16-561A-4BFA-B565-4657A6A27326}" destId="{512A6A8C-A7B6-4F19-8191-1F4901E4437C}" srcOrd="1" destOrd="0" presId="urn:microsoft.com/office/officeart/2008/layout/VerticalCurvedList"/>
    <dgm:cxn modelId="{704C3A61-8FD8-4F2C-945B-A153DED3DBCA}" type="presParOf" srcId="{59A6EB16-561A-4BFA-B565-4657A6A27326}" destId="{2F0EB06D-97FE-4D75-A0E7-29F07A76AA62}" srcOrd="2" destOrd="0" presId="urn:microsoft.com/office/officeart/2008/layout/VerticalCurvedList"/>
    <dgm:cxn modelId="{44017EC1-CF36-424B-B707-AEDD5E22726F}" type="presParOf" srcId="{59A6EB16-561A-4BFA-B565-4657A6A27326}" destId="{FF1358BD-B76B-41D7-84AD-11FC75797B70}" srcOrd="3" destOrd="0" presId="urn:microsoft.com/office/officeart/2008/layout/VerticalCurvedList"/>
    <dgm:cxn modelId="{088B0E9C-D4FC-41A2-8BAD-4690AC8C57BD}" type="presParOf" srcId="{7AE94EC3-E594-43F4-89C5-CDE3D47EB54C}" destId="{6D4415A3-DE55-4CEC-A898-CB77E0D822D4}" srcOrd="1" destOrd="0" presId="urn:microsoft.com/office/officeart/2008/layout/VerticalCurvedList"/>
    <dgm:cxn modelId="{36D12715-AE27-4F18-8D0D-68A996275D12}" type="presParOf" srcId="{7AE94EC3-E594-43F4-89C5-CDE3D47EB54C}" destId="{6A60F35C-686B-4120-993F-47462073CC4E}" srcOrd="2" destOrd="0" presId="urn:microsoft.com/office/officeart/2008/layout/VerticalCurvedList"/>
    <dgm:cxn modelId="{4B6732F0-5F93-4578-B7E4-8D77D861F797}" type="presParOf" srcId="{6A60F35C-686B-4120-993F-47462073CC4E}" destId="{18427B53-9546-4E18-816B-2E766A1DA1F2}" srcOrd="0" destOrd="0" presId="urn:microsoft.com/office/officeart/2008/layout/VerticalCurvedList"/>
    <dgm:cxn modelId="{8B6F9530-9098-45B2-BEBC-24A5BD8682BA}" type="presParOf" srcId="{7AE94EC3-E594-43F4-89C5-CDE3D47EB54C}" destId="{EFDF999B-D08B-4B4C-857D-0FCEF34843B3}" srcOrd="3" destOrd="0" presId="urn:microsoft.com/office/officeart/2008/layout/VerticalCurvedList"/>
    <dgm:cxn modelId="{CE9AB82F-A1C8-48EA-8932-78A0F80022D7}" type="presParOf" srcId="{7AE94EC3-E594-43F4-89C5-CDE3D47EB54C}" destId="{9D0B4FC7-80A5-466D-BCD1-D7960CFED07F}" srcOrd="4" destOrd="0" presId="urn:microsoft.com/office/officeart/2008/layout/VerticalCurvedList"/>
    <dgm:cxn modelId="{9114F28C-D25D-438F-BD48-01B39839310D}" type="presParOf" srcId="{9D0B4FC7-80A5-466D-BCD1-D7960CFED07F}" destId="{D92A8DBD-C97C-4E0B-A2E3-49405C32E527}" srcOrd="0" destOrd="0" presId="urn:microsoft.com/office/officeart/2008/layout/VerticalCurvedList"/>
    <dgm:cxn modelId="{332D3DDC-0BAC-4EC2-91BE-6993E834F9F0}" type="presParOf" srcId="{7AE94EC3-E594-43F4-89C5-CDE3D47EB54C}" destId="{A37AAD04-71B6-48DE-B152-2266F0F83D7D}" srcOrd="5" destOrd="0" presId="urn:microsoft.com/office/officeart/2008/layout/VerticalCurvedList"/>
    <dgm:cxn modelId="{E44A7D83-2565-42CA-8DDC-2C7955931AE4}" type="presParOf" srcId="{7AE94EC3-E594-43F4-89C5-CDE3D47EB54C}" destId="{C923D095-C647-4620-A1AD-BEF62E84D0A5}" srcOrd="6" destOrd="0" presId="urn:microsoft.com/office/officeart/2008/layout/VerticalCurvedList"/>
    <dgm:cxn modelId="{598D440B-F8F7-4A40-BE76-77E0B49A7C84}" type="presParOf" srcId="{C923D095-C647-4620-A1AD-BEF62E84D0A5}" destId="{9C1C1F14-3CFE-4375-99C1-82963CBEB1BA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EF1D6B1-CFA5-4CEA-8D73-7F5351453CA5}" type="doc">
      <dgm:prSet loTypeId="urn:microsoft.com/office/officeart/2005/8/layout/vList5" loCatId="list" qsTypeId="urn:microsoft.com/office/officeart/2005/8/quickstyle/simple1" qsCatId="simple" csTypeId="urn:microsoft.com/office/officeart/2005/8/colors/accent4_5" csCatId="accent4" phldr="1"/>
      <dgm:spPr/>
      <dgm:t>
        <a:bodyPr/>
        <a:lstStyle/>
        <a:p>
          <a:endParaRPr lang="ru-RU"/>
        </a:p>
      </dgm:t>
    </dgm:pt>
    <dgm:pt modelId="{CFC3D604-AE2F-480A-A2FD-0EE0320E3F3A}">
      <dgm:prSet phldrT="[Текст]"/>
      <dgm:spPr/>
      <dgm:t>
        <a:bodyPr/>
        <a:lstStyle/>
        <a:p>
          <a:r>
            <a:rPr lang="ru-RU" b="1" i="0" dirty="0" err="1" smtClean="0"/>
            <a:t>Портфельді</a:t>
          </a:r>
          <a:r>
            <a:rPr lang="ru-RU" b="1" i="0" dirty="0" smtClean="0"/>
            <a:t> </a:t>
          </a:r>
        </a:p>
        <a:p>
          <a:r>
            <a:rPr lang="ru-RU" b="1" i="0" dirty="0" err="1" smtClean="0"/>
            <a:t>инвестициялар</a:t>
          </a:r>
          <a:endParaRPr lang="ru-RU" dirty="0"/>
        </a:p>
      </dgm:t>
    </dgm:pt>
    <dgm:pt modelId="{67422366-B2B4-4585-82F9-3712AF70325B}" type="parTrans" cxnId="{FF360995-E641-42E4-8286-42332660E288}">
      <dgm:prSet/>
      <dgm:spPr/>
      <dgm:t>
        <a:bodyPr/>
        <a:lstStyle/>
        <a:p>
          <a:endParaRPr lang="ru-RU"/>
        </a:p>
      </dgm:t>
    </dgm:pt>
    <dgm:pt modelId="{350F4245-61E1-4154-9955-EE47242A6B79}" type="sibTrans" cxnId="{FF360995-E641-42E4-8286-42332660E288}">
      <dgm:prSet/>
      <dgm:spPr/>
      <dgm:t>
        <a:bodyPr/>
        <a:lstStyle/>
        <a:p>
          <a:endParaRPr lang="ru-RU"/>
        </a:p>
      </dgm:t>
    </dgm:pt>
    <dgm:pt modelId="{D3C5680E-4717-43CD-A7D4-7853E850A5EF}">
      <dgm:prSet phldrT="[Текст]"/>
      <dgm:spPr/>
      <dgm:t>
        <a:bodyPr/>
        <a:lstStyle/>
        <a:p>
          <a:r>
            <a:rPr lang="ru-RU" b="0" i="0" dirty="0" err="1" smtClean="0"/>
            <a:t>Қаржыны</a:t>
          </a:r>
          <a:r>
            <a:rPr lang="ru-RU" b="0" i="0" dirty="0" smtClean="0"/>
            <a:t> </a:t>
          </a:r>
          <a:r>
            <a:rPr lang="ru-RU" b="0" i="0" dirty="0" err="1" smtClean="0"/>
            <a:t>жобалар</a:t>
          </a:r>
          <a:r>
            <a:rPr lang="ru-RU" b="0" i="0" dirty="0" smtClean="0"/>
            <a:t> </a:t>
          </a:r>
          <a:r>
            <a:rPr lang="ru-RU" b="0" i="0" dirty="0" err="1" smtClean="0"/>
            <a:t>тобына</a:t>
          </a:r>
          <a:r>
            <a:rPr lang="ru-RU" b="0" i="0" dirty="0" smtClean="0"/>
            <a:t> </a:t>
          </a:r>
          <a:r>
            <a:rPr lang="ru-RU" b="0" i="0" dirty="0" err="1" smtClean="0"/>
            <a:t>құю</a:t>
          </a:r>
          <a:r>
            <a:rPr lang="ru-RU" b="0" i="0" dirty="0" smtClean="0"/>
            <a:t>, </a:t>
          </a:r>
          <a:r>
            <a:rPr lang="ru-RU" b="0" i="0" dirty="0" err="1" smtClean="0"/>
            <a:t>мысалы</a:t>
          </a:r>
          <a:r>
            <a:rPr lang="ru-RU" b="0" i="0" dirty="0" smtClean="0"/>
            <a:t> </a:t>
          </a:r>
          <a:r>
            <a:rPr lang="ru-RU" b="0" i="0" dirty="0" err="1" smtClean="0"/>
            <a:t>әр</a:t>
          </a:r>
          <a:r>
            <a:rPr lang="ru-RU" b="0" i="0" dirty="0" smtClean="0"/>
            <a:t> </a:t>
          </a:r>
          <a:r>
            <a:rPr lang="ru-RU" b="0" i="0" dirty="0" err="1" smtClean="0"/>
            <a:t>түрлі</a:t>
          </a:r>
          <a:r>
            <a:rPr lang="ru-RU" b="0" i="0" dirty="0" smtClean="0"/>
            <a:t> </a:t>
          </a:r>
          <a:r>
            <a:rPr lang="ru-RU" b="0" i="0" dirty="0" err="1" smtClean="0"/>
            <a:t>кәсіпорындардың</a:t>
          </a:r>
          <a:r>
            <a:rPr lang="ru-RU" b="0" i="0" dirty="0" smtClean="0"/>
            <a:t> </a:t>
          </a:r>
          <a:r>
            <a:rPr lang="ru-RU" b="0" i="0" dirty="0" err="1" smtClean="0"/>
            <a:t>акцияларын</a:t>
          </a:r>
          <a:r>
            <a:rPr lang="ru-RU" b="0" i="0" dirty="0" smtClean="0"/>
            <a:t> </a:t>
          </a:r>
          <a:r>
            <a:rPr lang="ru-RU" b="0" i="0" dirty="0" err="1" smtClean="0"/>
            <a:t>сатып</a:t>
          </a:r>
          <a:r>
            <a:rPr lang="ru-RU" b="0" i="0" dirty="0" smtClean="0"/>
            <a:t> </a:t>
          </a:r>
          <a:r>
            <a:rPr lang="ru-RU" b="0" i="0" dirty="0" err="1" smtClean="0"/>
            <a:t>алу</a:t>
          </a:r>
          <a:endParaRPr lang="ru-RU" dirty="0"/>
        </a:p>
      </dgm:t>
    </dgm:pt>
    <dgm:pt modelId="{4B21D2AF-3A1A-448B-AF32-FB1C84076ECD}" type="parTrans" cxnId="{248EBE37-DA05-418A-BEF8-2E1831A2292F}">
      <dgm:prSet/>
      <dgm:spPr/>
      <dgm:t>
        <a:bodyPr/>
        <a:lstStyle/>
        <a:p>
          <a:endParaRPr lang="ru-RU"/>
        </a:p>
      </dgm:t>
    </dgm:pt>
    <dgm:pt modelId="{F13835DF-301C-44C8-9F6A-BDD605EB064D}" type="sibTrans" cxnId="{248EBE37-DA05-418A-BEF8-2E1831A2292F}">
      <dgm:prSet/>
      <dgm:spPr/>
      <dgm:t>
        <a:bodyPr/>
        <a:lstStyle/>
        <a:p>
          <a:endParaRPr lang="ru-RU"/>
        </a:p>
      </dgm:t>
    </dgm:pt>
    <dgm:pt modelId="{8B66BADF-0DCF-4E1B-916A-35DB88FBD270}">
      <dgm:prSet phldrT="[Текст]"/>
      <dgm:spPr/>
      <dgm:t>
        <a:bodyPr/>
        <a:lstStyle/>
        <a:p>
          <a:r>
            <a:rPr lang="ru-RU" b="1" i="0" dirty="0" err="1" smtClean="0"/>
            <a:t>Нақты</a:t>
          </a:r>
          <a:r>
            <a:rPr lang="ru-RU" b="1" i="0" dirty="0" smtClean="0"/>
            <a:t> </a:t>
          </a:r>
        </a:p>
        <a:p>
          <a:r>
            <a:rPr lang="ru-RU" b="1" i="0" dirty="0" err="1" smtClean="0"/>
            <a:t>инвестици</a:t>
          </a:r>
          <a:r>
            <a:rPr lang="ru-RU" b="1" i="0" dirty="0" smtClean="0"/>
            <a:t> </a:t>
          </a:r>
          <a:r>
            <a:rPr lang="ru-RU" b="1" i="0" dirty="0" err="1" smtClean="0"/>
            <a:t>ялар</a:t>
          </a:r>
          <a:endParaRPr lang="ru-RU" dirty="0"/>
        </a:p>
      </dgm:t>
    </dgm:pt>
    <dgm:pt modelId="{2B575BE9-F6EF-4B57-AF39-FDE3756D8DCF}" type="parTrans" cxnId="{C03E4721-2481-416D-8145-454366ABCFF0}">
      <dgm:prSet/>
      <dgm:spPr/>
      <dgm:t>
        <a:bodyPr/>
        <a:lstStyle/>
        <a:p>
          <a:endParaRPr lang="ru-RU"/>
        </a:p>
      </dgm:t>
    </dgm:pt>
    <dgm:pt modelId="{34D5AFF1-C00F-4611-9038-DB955CAA7968}" type="sibTrans" cxnId="{C03E4721-2481-416D-8145-454366ABCFF0}">
      <dgm:prSet/>
      <dgm:spPr/>
      <dgm:t>
        <a:bodyPr/>
        <a:lstStyle/>
        <a:p>
          <a:endParaRPr lang="ru-RU"/>
        </a:p>
      </dgm:t>
    </dgm:pt>
    <dgm:pt modelId="{6D703DC4-F1E3-491F-B737-FC669A54FE0A}">
      <dgm:prSet phldrT="[Текст]"/>
      <dgm:spPr/>
      <dgm:t>
        <a:bodyPr/>
        <a:lstStyle/>
        <a:p>
          <a:r>
            <a:rPr lang="ru-RU" b="0" i="0" dirty="0" err="1" smtClean="0"/>
            <a:t>Қаржы</a:t>
          </a:r>
          <a:r>
            <a:rPr lang="ru-RU" b="0" i="0" dirty="0" smtClean="0"/>
            <a:t> </a:t>
          </a:r>
          <a:r>
            <a:rPr lang="ru-RU" b="0" i="0" dirty="0" err="1" smtClean="0"/>
            <a:t>қаражатты</a:t>
          </a:r>
          <a:r>
            <a:rPr lang="ru-RU" b="0" i="0" dirty="0" smtClean="0"/>
            <a:t> </a:t>
          </a:r>
          <a:r>
            <a:rPr lang="ru-RU" b="0" i="0" dirty="0" err="1" smtClean="0"/>
            <a:t>нақты</a:t>
          </a:r>
          <a:r>
            <a:rPr lang="ru-RU" b="0" i="0" dirty="0" smtClean="0"/>
            <a:t>, </a:t>
          </a:r>
          <a:r>
            <a:rPr lang="ru-RU" b="0" i="0" dirty="0" err="1" smtClean="0"/>
            <a:t>әдетте</a:t>
          </a:r>
          <a:r>
            <a:rPr lang="ru-RU" b="0" i="0" dirty="0" smtClean="0"/>
            <a:t> </a:t>
          </a:r>
          <a:r>
            <a:rPr lang="ru-RU" b="0" i="0" dirty="0" err="1" smtClean="0"/>
            <a:t>ұзақ</a:t>
          </a:r>
          <a:r>
            <a:rPr lang="ru-RU" b="0" i="0" dirty="0" smtClean="0"/>
            <a:t> </a:t>
          </a:r>
          <a:r>
            <a:rPr lang="ru-RU" b="0" i="0" dirty="0" err="1" smtClean="0"/>
            <a:t>мерзімді</a:t>
          </a:r>
          <a:r>
            <a:rPr lang="ru-RU" b="0" i="0" dirty="0" smtClean="0"/>
            <a:t> </a:t>
          </a:r>
          <a:r>
            <a:rPr lang="ru-RU" b="0" i="0" dirty="0" err="1" smtClean="0"/>
            <a:t>және</a:t>
          </a:r>
          <a:r>
            <a:rPr lang="ru-RU" b="0" i="0" dirty="0" smtClean="0"/>
            <a:t> </a:t>
          </a:r>
          <a:r>
            <a:rPr lang="ru-RU" b="0" i="0" dirty="0" err="1" smtClean="0"/>
            <a:t>нақты</a:t>
          </a:r>
          <a:r>
            <a:rPr lang="ru-RU" b="0" i="0" dirty="0" smtClean="0"/>
            <a:t> </a:t>
          </a:r>
          <a:r>
            <a:rPr lang="ru-RU" b="0" i="0" dirty="0" err="1" smtClean="0"/>
            <a:t>активтерді</a:t>
          </a:r>
          <a:r>
            <a:rPr lang="ru-RU" b="0" i="0" dirty="0" smtClean="0"/>
            <a:t> </a:t>
          </a:r>
          <a:r>
            <a:rPr lang="ru-RU" b="0" i="0" dirty="0" err="1" smtClean="0"/>
            <a:t>сатып</a:t>
          </a:r>
          <a:r>
            <a:rPr lang="ru-RU" b="0" i="0" dirty="0" smtClean="0"/>
            <a:t> </a:t>
          </a:r>
          <a:r>
            <a:rPr lang="ru-RU" b="0" i="0" dirty="0" err="1" smtClean="0"/>
            <a:t>алуға</a:t>
          </a:r>
          <a:r>
            <a:rPr lang="ru-RU" b="0" i="0" dirty="0" smtClean="0"/>
            <a:t> </a:t>
          </a:r>
          <a:r>
            <a:rPr lang="ru-RU" b="0" i="0" dirty="0" err="1" smtClean="0"/>
            <a:t>тиісті</a:t>
          </a:r>
          <a:r>
            <a:rPr lang="ru-RU" b="0" i="0" dirty="0" smtClean="0"/>
            <a:t> </a:t>
          </a:r>
          <a:r>
            <a:rPr lang="ru-RU" b="0" i="0" dirty="0" err="1" smtClean="0"/>
            <a:t>жобаға</a:t>
          </a:r>
          <a:r>
            <a:rPr lang="ru-RU" b="0" i="0" dirty="0" smtClean="0"/>
            <a:t> </a:t>
          </a:r>
          <a:r>
            <a:rPr lang="ru-RU" b="0" i="0" dirty="0" err="1" smtClean="0"/>
            <a:t>құю</a:t>
          </a:r>
          <a:endParaRPr lang="ru-RU" dirty="0"/>
        </a:p>
      </dgm:t>
    </dgm:pt>
    <dgm:pt modelId="{125EA74C-FD78-48F0-985E-6A6974C5B8D8}" type="parTrans" cxnId="{4634B17A-1667-400D-9AC7-38AD7C4B04B6}">
      <dgm:prSet/>
      <dgm:spPr/>
      <dgm:t>
        <a:bodyPr/>
        <a:lstStyle/>
        <a:p>
          <a:endParaRPr lang="ru-RU"/>
        </a:p>
      </dgm:t>
    </dgm:pt>
    <dgm:pt modelId="{7991191B-229F-4AF3-8255-E7607449923F}" type="sibTrans" cxnId="{4634B17A-1667-400D-9AC7-38AD7C4B04B6}">
      <dgm:prSet/>
      <dgm:spPr/>
      <dgm:t>
        <a:bodyPr/>
        <a:lstStyle/>
        <a:p>
          <a:endParaRPr lang="ru-RU"/>
        </a:p>
      </dgm:t>
    </dgm:pt>
    <dgm:pt modelId="{BC2F861E-768A-435A-A61D-62F0785205FC}" type="pres">
      <dgm:prSet presAssocID="{FEF1D6B1-CFA5-4CEA-8D73-7F5351453CA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8411B71-0B41-4C40-82C9-79355D3FA9E6}" type="pres">
      <dgm:prSet presAssocID="{CFC3D604-AE2F-480A-A2FD-0EE0320E3F3A}" presName="linNode" presStyleCnt="0"/>
      <dgm:spPr/>
    </dgm:pt>
    <dgm:pt modelId="{6C97ECD4-3F97-45CE-9EFD-520AC5EB04DD}" type="pres">
      <dgm:prSet presAssocID="{CFC3D604-AE2F-480A-A2FD-0EE0320E3F3A}" presName="parentText" presStyleLbl="node1" presStyleIdx="0" presStyleCnt="2" custScaleY="3551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30C38ED-2A95-490D-9DCE-25F4DC9AABE8}" type="pres">
      <dgm:prSet presAssocID="{CFC3D604-AE2F-480A-A2FD-0EE0320E3F3A}" presName="descendantText" presStyleLbl="alignAccFollowNode1" presStyleIdx="0" presStyleCnt="2" custScaleY="3806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B36DB07-D4A2-40B6-903D-2BEA7F8292F8}" type="pres">
      <dgm:prSet presAssocID="{350F4245-61E1-4154-9955-EE47242A6B79}" presName="sp" presStyleCnt="0"/>
      <dgm:spPr/>
    </dgm:pt>
    <dgm:pt modelId="{8ACEB8A5-9C9A-4185-AAC6-8D57C885FE38}" type="pres">
      <dgm:prSet presAssocID="{8B66BADF-0DCF-4E1B-916A-35DB88FBD270}" presName="linNode" presStyleCnt="0"/>
      <dgm:spPr/>
    </dgm:pt>
    <dgm:pt modelId="{688CF68C-0511-43F5-ADA1-00A8877629D0}" type="pres">
      <dgm:prSet presAssocID="{8B66BADF-0DCF-4E1B-916A-35DB88FBD270}" presName="parentText" presStyleLbl="node1" presStyleIdx="1" presStyleCnt="2" custScaleY="3986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7887342-2346-4E66-8DB5-849B9D9E9B21}" type="pres">
      <dgm:prSet presAssocID="{8B66BADF-0DCF-4E1B-916A-35DB88FBD270}" presName="descendantText" presStyleLbl="alignAccFollowNode1" presStyleIdx="1" presStyleCnt="2" custScaleY="4115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48EBE37-DA05-418A-BEF8-2E1831A2292F}" srcId="{CFC3D604-AE2F-480A-A2FD-0EE0320E3F3A}" destId="{D3C5680E-4717-43CD-A7D4-7853E850A5EF}" srcOrd="0" destOrd="0" parTransId="{4B21D2AF-3A1A-448B-AF32-FB1C84076ECD}" sibTransId="{F13835DF-301C-44C8-9F6A-BDD605EB064D}"/>
    <dgm:cxn modelId="{FF360995-E641-42E4-8286-42332660E288}" srcId="{FEF1D6B1-CFA5-4CEA-8D73-7F5351453CA5}" destId="{CFC3D604-AE2F-480A-A2FD-0EE0320E3F3A}" srcOrd="0" destOrd="0" parTransId="{67422366-B2B4-4585-82F9-3712AF70325B}" sibTransId="{350F4245-61E1-4154-9955-EE47242A6B79}"/>
    <dgm:cxn modelId="{C03E4721-2481-416D-8145-454366ABCFF0}" srcId="{FEF1D6B1-CFA5-4CEA-8D73-7F5351453CA5}" destId="{8B66BADF-0DCF-4E1B-916A-35DB88FBD270}" srcOrd="1" destOrd="0" parTransId="{2B575BE9-F6EF-4B57-AF39-FDE3756D8DCF}" sibTransId="{34D5AFF1-C00F-4611-9038-DB955CAA7968}"/>
    <dgm:cxn modelId="{95447D3A-A903-4250-AFFB-DA28CF9A8BAE}" type="presOf" srcId="{6D703DC4-F1E3-491F-B737-FC669A54FE0A}" destId="{27887342-2346-4E66-8DB5-849B9D9E9B21}" srcOrd="0" destOrd="0" presId="urn:microsoft.com/office/officeart/2005/8/layout/vList5"/>
    <dgm:cxn modelId="{502A4EB8-538A-4BAA-87A4-AC9076DB925D}" type="presOf" srcId="{CFC3D604-AE2F-480A-A2FD-0EE0320E3F3A}" destId="{6C97ECD4-3F97-45CE-9EFD-520AC5EB04DD}" srcOrd="0" destOrd="0" presId="urn:microsoft.com/office/officeart/2005/8/layout/vList5"/>
    <dgm:cxn modelId="{8523FFC2-E218-4474-8820-45507EE16038}" type="presOf" srcId="{8B66BADF-0DCF-4E1B-916A-35DB88FBD270}" destId="{688CF68C-0511-43F5-ADA1-00A8877629D0}" srcOrd="0" destOrd="0" presId="urn:microsoft.com/office/officeart/2005/8/layout/vList5"/>
    <dgm:cxn modelId="{E415A927-1AC5-47E2-BAFD-12EF7353DF58}" type="presOf" srcId="{D3C5680E-4717-43CD-A7D4-7853E850A5EF}" destId="{230C38ED-2A95-490D-9DCE-25F4DC9AABE8}" srcOrd="0" destOrd="0" presId="urn:microsoft.com/office/officeart/2005/8/layout/vList5"/>
    <dgm:cxn modelId="{4634B17A-1667-400D-9AC7-38AD7C4B04B6}" srcId="{8B66BADF-0DCF-4E1B-916A-35DB88FBD270}" destId="{6D703DC4-F1E3-491F-B737-FC669A54FE0A}" srcOrd="0" destOrd="0" parTransId="{125EA74C-FD78-48F0-985E-6A6974C5B8D8}" sibTransId="{7991191B-229F-4AF3-8255-E7607449923F}"/>
    <dgm:cxn modelId="{6101FA02-6B7F-43BE-A2F9-82CA3BDA941B}" type="presOf" srcId="{FEF1D6B1-CFA5-4CEA-8D73-7F5351453CA5}" destId="{BC2F861E-768A-435A-A61D-62F0785205FC}" srcOrd="0" destOrd="0" presId="urn:microsoft.com/office/officeart/2005/8/layout/vList5"/>
    <dgm:cxn modelId="{ED0D71E0-35F8-4639-8C51-262AA70730F4}" type="presParOf" srcId="{BC2F861E-768A-435A-A61D-62F0785205FC}" destId="{E8411B71-0B41-4C40-82C9-79355D3FA9E6}" srcOrd="0" destOrd="0" presId="urn:microsoft.com/office/officeart/2005/8/layout/vList5"/>
    <dgm:cxn modelId="{A59D0986-9074-438F-9FAF-8688E9EC1542}" type="presParOf" srcId="{E8411B71-0B41-4C40-82C9-79355D3FA9E6}" destId="{6C97ECD4-3F97-45CE-9EFD-520AC5EB04DD}" srcOrd="0" destOrd="0" presId="urn:microsoft.com/office/officeart/2005/8/layout/vList5"/>
    <dgm:cxn modelId="{B6BAE01A-3A0A-422C-9FA5-CE3641CF03E0}" type="presParOf" srcId="{E8411B71-0B41-4C40-82C9-79355D3FA9E6}" destId="{230C38ED-2A95-490D-9DCE-25F4DC9AABE8}" srcOrd="1" destOrd="0" presId="urn:microsoft.com/office/officeart/2005/8/layout/vList5"/>
    <dgm:cxn modelId="{63A5BA48-CFF9-46BC-AC8E-BD2161139F19}" type="presParOf" srcId="{BC2F861E-768A-435A-A61D-62F0785205FC}" destId="{2B36DB07-D4A2-40B6-903D-2BEA7F8292F8}" srcOrd="1" destOrd="0" presId="urn:microsoft.com/office/officeart/2005/8/layout/vList5"/>
    <dgm:cxn modelId="{DD046954-A7A3-4672-8E37-ED902A20434F}" type="presParOf" srcId="{BC2F861E-768A-435A-A61D-62F0785205FC}" destId="{8ACEB8A5-9C9A-4185-AAC6-8D57C885FE38}" srcOrd="2" destOrd="0" presId="urn:microsoft.com/office/officeart/2005/8/layout/vList5"/>
    <dgm:cxn modelId="{3CB58537-D168-478F-8903-1559B1DA0D3B}" type="presParOf" srcId="{8ACEB8A5-9C9A-4185-AAC6-8D57C885FE38}" destId="{688CF68C-0511-43F5-ADA1-00A8877629D0}" srcOrd="0" destOrd="0" presId="urn:microsoft.com/office/officeart/2005/8/layout/vList5"/>
    <dgm:cxn modelId="{179950E5-AF37-46AA-AA75-FECE06167DE3}" type="presParOf" srcId="{8ACEB8A5-9C9A-4185-AAC6-8D57C885FE38}" destId="{27887342-2346-4E66-8DB5-849B9D9E9B21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EAEF079-5C3E-45AA-B091-54D6A1CC1C91}" type="doc">
      <dgm:prSet loTypeId="urn:microsoft.com/office/officeart/2005/8/layout/radial5" loCatId="cycle" qsTypeId="urn:microsoft.com/office/officeart/2005/8/quickstyle/simple1" qsCatId="simple" csTypeId="urn:microsoft.com/office/officeart/2005/8/colors/accent5_5" csCatId="accent5" phldr="1"/>
      <dgm:spPr/>
      <dgm:t>
        <a:bodyPr/>
        <a:lstStyle/>
        <a:p>
          <a:endParaRPr lang="ru-RU"/>
        </a:p>
      </dgm:t>
    </dgm:pt>
    <dgm:pt modelId="{ECC0CFBB-8380-4548-94CC-BD2669345EAA}">
      <dgm:prSet phldrT="[Текст]"/>
      <dgm:spPr/>
      <dgm:t>
        <a:bodyPr/>
        <a:lstStyle/>
        <a:p>
          <a:r>
            <a:rPr lang="ru-RU" b="1" i="0" dirty="0" smtClean="0"/>
            <a:t>ИНВЕСТИЦИЯ</a:t>
          </a:r>
          <a:endParaRPr lang="ru-RU" dirty="0"/>
        </a:p>
      </dgm:t>
    </dgm:pt>
    <dgm:pt modelId="{115AF72C-B822-45B9-9001-9F48F8FFF881}" type="parTrans" cxnId="{21023AB1-D06C-4548-8C03-42803BE3D68F}">
      <dgm:prSet/>
      <dgm:spPr/>
      <dgm:t>
        <a:bodyPr/>
        <a:lstStyle/>
        <a:p>
          <a:endParaRPr lang="ru-RU"/>
        </a:p>
      </dgm:t>
    </dgm:pt>
    <dgm:pt modelId="{A939B4DA-D90D-4060-A7DE-778044A329BD}" type="sibTrans" cxnId="{21023AB1-D06C-4548-8C03-42803BE3D68F}">
      <dgm:prSet/>
      <dgm:spPr/>
      <dgm:t>
        <a:bodyPr/>
        <a:lstStyle/>
        <a:p>
          <a:endParaRPr lang="ru-RU"/>
        </a:p>
      </dgm:t>
    </dgm:pt>
    <dgm:pt modelId="{AF11AB9B-0F6D-49A4-870B-46FC23A16CBC}">
      <dgm:prSet phldrT="[Текст]" custT="1"/>
      <dgm:spPr/>
      <dgm:t>
        <a:bodyPr/>
        <a:lstStyle/>
        <a:p>
          <a:r>
            <a:rPr lang="ru-RU" sz="1600" b="0" i="0" dirty="0" err="1" smtClean="0"/>
            <a:t>Шетелдік</a:t>
          </a:r>
          <a:endParaRPr lang="ru-RU" sz="1600" dirty="0"/>
        </a:p>
      </dgm:t>
    </dgm:pt>
    <dgm:pt modelId="{64F0C664-BA8C-4CCF-BA2D-7B2A892F7064}" type="parTrans" cxnId="{6E2E26FB-7A4D-4788-9242-B325B69E6567}">
      <dgm:prSet/>
      <dgm:spPr/>
      <dgm:t>
        <a:bodyPr/>
        <a:lstStyle/>
        <a:p>
          <a:endParaRPr lang="ru-RU"/>
        </a:p>
      </dgm:t>
    </dgm:pt>
    <dgm:pt modelId="{6D755DD3-874E-4FF0-B909-86411BAA630D}" type="sibTrans" cxnId="{6E2E26FB-7A4D-4788-9242-B325B69E6567}">
      <dgm:prSet/>
      <dgm:spPr/>
      <dgm:t>
        <a:bodyPr/>
        <a:lstStyle/>
        <a:p>
          <a:endParaRPr lang="ru-RU"/>
        </a:p>
      </dgm:t>
    </dgm:pt>
    <dgm:pt modelId="{BBA675E6-54C2-4789-9AF8-43E506CD1286}">
      <dgm:prSet phldrT="[Текст]" custT="1"/>
      <dgm:spPr/>
      <dgm:t>
        <a:bodyPr/>
        <a:lstStyle/>
        <a:p>
          <a:r>
            <a:rPr lang="ru-RU" sz="1200" b="0" i="0" dirty="0" err="1" smtClean="0"/>
            <a:t>Мемлекеттік</a:t>
          </a:r>
          <a:endParaRPr lang="ru-RU" sz="1200" dirty="0"/>
        </a:p>
      </dgm:t>
    </dgm:pt>
    <dgm:pt modelId="{EC402D22-B212-4A57-8BCF-1BE3BF614269}" type="parTrans" cxnId="{F66C67E3-768F-4FC8-B96C-A2B8FCE20A9F}">
      <dgm:prSet/>
      <dgm:spPr/>
      <dgm:t>
        <a:bodyPr/>
        <a:lstStyle/>
        <a:p>
          <a:endParaRPr lang="ru-RU"/>
        </a:p>
      </dgm:t>
    </dgm:pt>
    <dgm:pt modelId="{CF8E90F7-1538-4316-A0F2-B273704E4093}" type="sibTrans" cxnId="{F66C67E3-768F-4FC8-B96C-A2B8FCE20A9F}">
      <dgm:prSet/>
      <dgm:spPr/>
      <dgm:t>
        <a:bodyPr/>
        <a:lstStyle/>
        <a:p>
          <a:endParaRPr lang="ru-RU"/>
        </a:p>
      </dgm:t>
    </dgm:pt>
    <dgm:pt modelId="{F8CF71E2-CA4A-4791-A2C5-C50C7D0D64F1}">
      <dgm:prSet phldrT="[Текст]" custT="1"/>
      <dgm:spPr/>
      <dgm:t>
        <a:bodyPr/>
        <a:lstStyle/>
        <a:p>
          <a:r>
            <a:rPr lang="ru-RU" sz="1600" b="0" i="0" dirty="0" smtClean="0"/>
            <a:t>Жеке</a:t>
          </a:r>
          <a:endParaRPr lang="ru-RU" sz="1600" dirty="0"/>
        </a:p>
      </dgm:t>
    </dgm:pt>
    <dgm:pt modelId="{1DA3646C-E2C9-4BBB-996D-CA852C742812}" type="parTrans" cxnId="{99DC491B-4575-41DD-8A07-F59079865C57}">
      <dgm:prSet/>
      <dgm:spPr/>
      <dgm:t>
        <a:bodyPr/>
        <a:lstStyle/>
        <a:p>
          <a:endParaRPr lang="ru-RU"/>
        </a:p>
      </dgm:t>
    </dgm:pt>
    <dgm:pt modelId="{48C4FABD-BCF8-483D-92AA-B3781BFE6481}" type="sibTrans" cxnId="{99DC491B-4575-41DD-8A07-F59079865C57}">
      <dgm:prSet/>
      <dgm:spPr/>
      <dgm:t>
        <a:bodyPr/>
        <a:lstStyle/>
        <a:p>
          <a:endParaRPr lang="ru-RU"/>
        </a:p>
      </dgm:t>
    </dgm:pt>
    <dgm:pt modelId="{4AD6350E-4FE9-4217-919B-6264E14A023B}">
      <dgm:prSet phldrT="[Текст]" custT="1"/>
      <dgm:spPr/>
      <dgm:t>
        <a:bodyPr/>
        <a:lstStyle/>
        <a:p>
          <a:r>
            <a:rPr lang="ru-RU" sz="1400" b="0" i="0" dirty="0" err="1" smtClean="0"/>
            <a:t>Бақыламайтын</a:t>
          </a:r>
          <a:endParaRPr lang="ru-RU" sz="1400" dirty="0"/>
        </a:p>
      </dgm:t>
    </dgm:pt>
    <dgm:pt modelId="{358CDFBB-AAA1-42C6-9E87-9CE352CAA0B3}" type="parTrans" cxnId="{B8EF5850-A608-46CB-B7DD-B968A783EDDB}">
      <dgm:prSet/>
      <dgm:spPr/>
      <dgm:t>
        <a:bodyPr/>
        <a:lstStyle/>
        <a:p>
          <a:endParaRPr lang="ru-RU"/>
        </a:p>
      </dgm:t>
    </dgm:pt>
    <dgm:pt modelId="{6276E67E-051A-4D8D-81D5-6AF3AFBDE7E4}" type="sibTrans" cxnId="{B8EF5850-A608-46CB-B7DD-B968A783EDDB}">
      <dgm:prSet/>
      <dgm:spPr/>
      <dgm:t>
        <a:bodyPr/>
        <a:lstStyle/>
        <a:p>
          <a:endParaRPr lang="ru-RU"/>
        </a:p>
      </dgm:t>
    </dgm:pt>
    <dgm:pt modelId="{D11D74BB-F9DA-49A0-9EAF-DC203D2B2517}">
      <dgm:prSet phldrT="[Текст]" custT="1"/>
      <dgm:spPr/>
      <dgm:t>
        <a:bodyPr/>
        <a:lstStyle/>
        <a:p>
          <a:r>
            <a:rPr lang="ru-RU" sz="1600" b="0" i="0" dirty="0" err="1" smtClean="0"/>
            <a:t>Өндірістік</a:t>
          </a:r>
          <a:endParaRPr lang="ru-RU" sz="1600" dirty="0"/>
        </a:p>
      </dgm:t>
    </dgm:pt>
    <dgm:pt modelId="{90DCD52D-E138-47DE-928C-6D9F2F825A25}" type="parTrans" cxnId="{9D454B20-C1E3-4F01-B214-98319D6D1B73}">
      <dgm:prSet/>
      <dgm:spPr/>
      <dgm:t>
        <a:bodyPr/>
        <a:lstStyle/>
        <a:p>
          <a:endParaRPr lang="ru-RU"/>
        </a:p>
      </dgm:t>
    </dgm:pt>
    <dgm:pt modelId="{055C259F-26AC-4AAE-B8D5-DDFC673B0F1D}" type="sibTrans" cxnId="{9D454B20-C1E3-4F01-B214-98319D6D1B73}">
      <dgm:prSet/>
      <dgm:spPr/>
      <dgm:t>
        <a:bodyPr/>
        <a:lstStyle/>
        <a:p>
          <a:endParaRPr lang="ru-RU"/>
        </a:p>
      </dgm:t>
    </dgm:pt>
    <dgm:pt modelId="{8781B4CF-D219-4F5E-8268-C205CF291EE0}">
      <dgm:prSet phldrT="[Текст]" custT="1"/>
      <dgm:spPr/>
      <dgm:t>
        <a:bodyPr/>
        <a:lstStyle/>
        <a:p>
          <a:r>
            <a:rPr lang="ru-RU" sz="1200" b="0" i="0" dirty="0" err="1" smtClean="0"/>
            <a:t>Интеллектуалды</a:t>
          </a:r>
          <a:endParaRPr lang="ru-RU" sz="1200" dirty="0"/>
        </a:p>
      </dgm:t>
    </dgm:pt>
    <dgm:pt modelId="{27E33D5A-5814-459A-A27C-8B756A62C5CE}" type="parTrans" cxnId="{4BBD1079-3B2A-439C-9CEF-68C75A4BE668}">
      <dgm:prSet/>
      <dgm:spPr/>
      <dgm:t>
        <a:bodyPr/>
        <a:lstStyle/>
        <a:p>
          <a:endParaRPr lang="ru-RU"/>
        </a:p>
      </dgm:t>
    </dgm:pt>
    <dgm:pt modelId="{6AFAC9A9-7B2D-4B01-8A0A-061FDE034834}" type="sibTrans" cxnId="{4BBD1079-3B2A-439C-9CEF-68C75A4BE668}">
      <dgm:prSet/>
      <dgm:spPr/>
      <dgm:t>
        <a:bodyPr/>
        <a:lstStyle/>
        <a:p>
          <a:endParaRPr lang="ru-RU"/>
        </a:p>
      </dgm:t>
    </dgm:pt>
    <dgm:pt modelId="{6FF65BA1-8013-4452-9246-6E0333552E56}">
      <dgm:prSet phldrT="[Текст]" custT="1"/>
      <dgm:spPr/>
      <dgm:t>
        <a:bodyPr/>
        <a:lstStyle/>
        <a:p>
          <a:r>
            <a:rPr lang="ru-RU" sz="1600" b="0" i="0" dirty="0" err="1" smtClean="0"/>
            <a:t>Бақылайтын</a:t>
          </a:r>
          <a:endParaRPr lang="ru-RU" sz="1600" dirty="0"/>
        </a:p>
      </dgm:t>
    </dgm:pt>
    <dgm:pt modelId="{92BAD23C-9FC0-4045-AA6A-4E649410E967}" type="parTrans" cxnId="{68F314E9-7158-4C27-ADC0-FC29AE57285C}">
      <dgm:prSet/>
      <dgm:spPr/>
      <dgm:t>
        <a:bodyPr/>
        <a:lstStyle/>
        <a:p>
          <a:endParaRPr lang="ru-RU"/>
        </a:p>
      </dgm:t>
    </dgm:pt>
    <dgm:pt modelId="{75ADE418-4124-4805-9440-4391849234D9}" type="sibTrans" cxnId="{68F314E9-7158-4C27-ADC0-FC29AE57285C}">
      <dgm:prSet/>
      <dgm:spPr/>
      <dgm:t>
        <a:bodyPr/>
        <a:lstStyle/>
        <a:p>
          <a:endParaRPr lang="ru-RU"/>
        </a:p>
      </dgm:t>
    </dgm:pt>
    <dgm:pt modelId="{73E254D3-5FEA-4267-8ECA-4CE8BB933123}" type="pres">
      <dgm:prSet presAssocID="{6EAEF079-5C3E-45AA-B091-54D6A1CC1C91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A13C86B-BA84-4726-923E-658E1241A784}" type="pres">
      <dgm:prSet presAssocID="{ECC0CFBB-8380-4548-94CC-BD2669345EAA}" presName="centerShape" presStyleLbl="node0" presStyleIdx="0" presStyleCnt="1"/>
      <dgm:spPr/>
      <dgm:t>
        <a:bodyPr/>
        <a:lstStyle/>
        <a:p>
          <a:endParaRPr lang="ru-RU"/>
        </a:p>
      </dgm:t>
    </dgm:pt>
    <dgm:pt modelId="{221C4D95-6378-40EE-91DA-50FA550A6CE9}" type="pres">
      <dgm:prSet presAssocID="{64F0C664-BA8C-4CCF-BA2D-7B2A892F7064}" presName="parTrans" presStyleLbl="sibTrans2D1" presStyleIdx="0" presStyleCnt="7"/>
      <dgm:spPr/>
      <dgm:t>
        <a:bodyPr/>
        <a:lstStyle/>
        <a:p>
          <a:endParaRPr lang="ru-RU"/>
        </a:p>
      </dgm:t>
    </dgm:pt>
    <dgm:pt modelId="{9839E2EE-1039-4E71-A59C-832430936E49}" type="pres">
      <dgm:prSet presAssocID="{64F0C664-BA8C-4CCF-BA2D-7B2A892F7064}" presName="connectorText" presStyleLbl="sibTrans2D1" presStyleIdx="0" presStyleCnt="7"/>
      <dgm:spPr/>
      <dgm:t>
        <a:bodyPr/>
        <a:lstStyle/>
        <a:p>
          <a:endParaRPr lang="ru-RU"/>
        </a:p>
      </dgm:t>
    </dgm:pt>
    <dgm:pt modelId="{2CB927AB-F90A-49F0-B2DF-EDAD2CF8E07F}" type="pres">
      <dgm:prSet presAssocID="{AF11AB9B-0F6D-49A4-870B-46FC23A16CBC}" presName="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B2CA706-0B97-4C53-B31C-02687BDFD5FC}" type="pres">
      <dgm:prSet presAssocID="{EC402D22-B212-4A57-8BCF-1BE3BF614269}" presName="parTrans" presStyleLbl="sibTrans2D1" presStyleIdx="1" presStyleCnt="7"/>
      <dgm:spPr/>
      <dgm:t>
        <a:bodyPr/>
        <a:lstStyle/>
        <a:p>
          <a:endParaRPr lang="ru-RU"/>
        </a:p>
      </dgm:t>
    </dgm:pt>
    <dgm:pt modelId="{C3C53980-6A8D-48EC-8999-178B6D6047BD}" type="pres">
      <dgm:prSet presAssocID="{EC402D22-B212-4A57-8BCF-1BE3BF614269}" presName="connectorText" presStyleLbl="sibTrans2D1" presStyleIdx="1" presStyleCnt="7"/>
      <dgm:spPr/>
      <dgm:t>
        <a:bodyPr/>
        <a:lstStyle/>
        <a:p>
          <a:endParaRPr lang="ru-RU"/>
        </a:p>
      </dgm:t>
    </dgm:pt>
    <dgm:pt modelId="{CD074D23-04A5-48DC-8B8E-09108DFFFC4B}" type="pres">
      <dgm:prSet presAssocID="{BBA675E6-54C2-4789-9AF8-43E506CD1286}" presName="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91C163F-22E8-48E8-B1C4-AB15FE8411A8}" type="pres">
      <dgm:prSet presAssocID="{1DA3646C-E2C9-4BBB-996D-CA852C742812}" presName="parTrans" presStyleLbl="sibTrans2D1" presStyleIdx="2" presStyleCnt="7"/>
      <dgm:spPr/>
      <dgm:t>
        <a:bodyPr/>
        <a:lstStyle/>
        <a:p>
          <a:endParaRPr lang="ru-RU"/>
        </a:p>
      </dgm:t>
    </dgm:pt>
    <dgm:pt modelId="{8E13965C-2D50-4874-A6BB-B7FB31CC155A}" type="pres">
      <dgm:prSet presAssocID="{1DA3646C-E2C9-4BBB-996D-CA852C742812}" presName="connectorText" presStyleLbl="sibTrans2D1" presStyleIdx="2" presStyleCnt="7"/>
      <dgm:spPr/>
      <dgm:t>
        <a:bodyPr/>
        <a:lstStyle/>
        <a:p>
          <a:endParaRPr lang="ru-RU"/>
        </a:p>
      </dgm:t>
    </dgm:pt>
    <dgm:pt modelId="{F1604D2E-67AB-438A-924D-C860ADEEB4C7}" type="pres">
      <dgm:prSet presAssocID="{F8CF71E2-CA4A-4791-A2C5-C50C7D0D64F1}" presName="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86415F0-E37D-4B90-B93F-F885C688B3C1}" type="pres">
      <dgm:prSet presAssocID="{90DCD52D-E138-47DE-928C-6D9F2F825A25}" presName="parTrans" presStyleLbl="sibTrans2D1" presStyleIdx="3" presStyleCnt="7"/>
      <dgm:spPr/>
      <dgm:t>
        <a:bodyPr/>
        <a:lstStyle/>
        <a:p>
          <a:endParaRPr lang="ru-RU"/>
        </a:p>
      </dgm:t>
    </dgm:pt>
    <dgm:pt modelId="{0DAFDE7D-E30B-40F8-B430-1E994ADC4714}" type="pres">
      <dgm:prSet presAssocID="{90DCD52D-E138-47DE-928C-6D9F2F825A25}" presName="connectorText" presStyleLbl="sibTrans2D1" presStyleIdx="3" presStyleCnt="7"/>
      <dgm:spPr/>
      <dgm:t>
        <a:bodyPr/>
        <a:lstStyle/>
        <a:p>
          <a:endParaRPr lang="ru-RU"/>
        </a:p>
      </dgm:t>
    </dgm:pt>
    <dgm:pt modelId="{CF6771E6-3D7D-446C-AD70-EA27AE5900C7}" type="pres">
      <dgm:prSet presAssocID="{D11D74BB-F9DA-49A0-9EAF-DC203D2B2517}" presName="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9938B83-7D1E-42D9-82C9-5FA14D2EFB28}" type="pres">
      <dgm:prSet presAssocID="{27E33D5A-5814-459A-A27C-8B756A62C5CE}" presName="parTrans" presStyleLbl="sibTrans2D1" presStyleIdx="4" presStyleCnt="7"/>
      <dgm:spPr/>
      <dgm:t>
        <a:bodyPr/>
        <a:lstStyle/>
        <a:p>
          <a:endParaRPr lang="ru-RU"/>
        </a:p>
      </dgm:t>
    </dgm:pt>
    <dgm:pt modelId="{080A3AE7-432C-45B4-890D-D9078C6476A2}" type="pres">
      <dgm:prSet presAssocID="{27E33D5A-5814-459A-A27C-8B756A62C5CE}" presName="connectorText" presStyleLbl="sibTrans2D1" presStyleIdx="4" presStyleCnt="7"/>
      <dgm:spPr/>
      <dgm:t>
        <a:bodyPr/>
        <a:lstStyle/>
        <a:p>
          <a:endParaRPr lang="ru-RU"/>
        </a:p>
      </dgm:t>
    </dgm:pt>
    <dgm:pt modelId="{68CCD27D-4CCC-488F-8B05-21CF250A745A}" type="pres">
      <dgm:prSet presAssocID="{8781B4CF-D219-4F5E-8268-C205CF291EE0}" presName="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D2CA147-DF4A-4CA9-A9FE-3DB163652B52}" type="pres">
      <dgm:prSet presAssocID="{92BAD23C-9FC0-4045-AA6A-4E649410E967}" presName="parTrans" presStyleLbl="sibTrans2D1" presStyleIdx="5" presStyleCnt="7"/>
      <dgm:spPr/>
      <dgm:t>
        <a:bodyPr/>
        <a:lstStyle/>
        <a:p>
          <a:endParaRPr lang="ru-RU"/>
        </a:p>
      </dgm:t>
    </dgm:pt>
    <dgm:pt modelId="{2BB518EF-8BC9-440D-8434-572A8607FF33}" type="pres">
      <dgm:prSet presAssocID="{92BAD23C-9FC0-4045-AA6A-4E649410E967}" presName="connectorText" presStyleLbl="sibTrans2D1" presStyleIdx="5" presStyleCnt="7"/>
      <dgm:spPr/>
      <dgm:t>
        <a:bodyPr/>
        <a:lstStyle/>
        <a:p>
          <a:endParaRPr lang="ru-RU"/>
        </a:p>
      </dgm:t>
    </dgm:pt>
    <dgm:pt modelId="{07E316FD-2D60-4B25-A5F7-01078A04EDA9}" type="pres">
      <dgm:prSet presAssocID="{6FF65BA1-8013-4452-9246-6E0333552E56}" presName="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AF334F0-859F-4322-B795-409661B12E59}" type="pres">
      <dgm:prSet presAssocID="{358CDFBB-AAA1-42C6-9E87-9CE352CAA0B3}" presName="parTrans" presStyleLbl="sibTrans2D1" presStyleIdx="6" presStyleCnt="7"/>
      <dgm:spPr/>
      <dgm:t>
        <a:bodyPr/>
        <a:lstStyle/>
        <a:p>
          <a:endParaRPr lang="ru-RU"/>
        </a:p>
      </dgm:t>
    </dgm:pt>
    <dgm:pt modelId="{2FEF2D7A-C841-4B8F-81A3-23CB1D71C9B3}" type="pres">
      <dgm:prSet presAssocID="{358CDFBB-AAA1-42C6-9E87-9CE352CAA0B3}" presName="connectorText" presStyleLbl="sibTrans2D1" presStyleIdx="6" presStyleCnt="7"/>
      <dgm:spPr/>
      <dgm:t>
        <a:bodyPr/>
        <a:lstStyle/>
        <a:p>
          <a:endParaRPr lang="ru-RU"/>
        </a:p>
      </dgm:t>
    </dgm:pt>
    <dgm:pt modelId="{466DC102-2C85-4B5E-B47B-05F5F024B058}" type="pres">
      <dgm:prSet presAssocID="{4AD6350E-4FE9-4217-919B-6264E14A023B}" presName="node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28DD56A-0F82-4F3F-B0A3-C3A3F80F15F2}" type="presOf" srcId="{F8CF71E2-CA4A-4791-A2C5-C50C7D0D64F1}" destId="{F1604D2E-67AB-438A-924D-C860ADEEB4C7}" srcOrd="0" destOrd="0" presId="urn:microsoft.com/office/officeart/2005/8/layout/radial5"/>
    <dgm:cxn modelId="{5513E4D4-850A-4CA6-885C-AE5E6044121A}" type="presOf" srcId="{64F0C664-BA8C-4CCF-BA2D-7B2A892F7064}" destId="{9839E2EE-1039-4E71-A59C-832430936E49}" srcOrd="1" destOrd="0" presId="urn:microsoft.com/office/officeart/2005/8/layout/radial5"/>
    <dgm:cxn modelId="{F3886052-BF80-4C0C-8124-84B8039CA1B8}" type="presOf" srcId="{6EAEF079-5C3E-45AA-B091-54D6A1CC1C91}" destId="{73E254D3-5FEA-4267-8ECA-4CE8BB933123}" srcOrd="0" destOrd="0" presId="urn:microsoft.com/office/officeart/2005/8/layout/radial5"/>
    <dgm:cxn modelId="{753678EE-AFC7-4930-8B3A-F15D7B958072}" type="presOf" srcId="{BBA675E6-54C2-4789-9AF8-43E506CD1286}" destId="{CD074D23-04A5-48DC-8B8E-09108DFFFC4B}" srcOrd="0" destOrd="0" presId="urn:microsoft.com/office/officeart/2005/8/layout/radial5"/>
    <dgm:cxn modelId="{9F057763-1510-483A-B1E8-DCB978BB3387}" type="presOf" srcId="{90DCD52D-E138-47DE-928C-6D9F2F825A25}" destId="{A86415F0-E37D-4B90-B93F-F885C688B3C1}" srcOrd="0" destOrd="0" presId="urn:microsoft.com/office/officeart/2005/8/layout/radial5"/>
    <dgm:cxn modelId="{6E2E26FB-7A4D-4788-9242-B325B69E6567}" srcId="{ECC0CFBB-8380-4548-94CC-BD2669345EAA}" destId="{AF11AB9B-0F6D-49A4-870B-46FC23A16CBC}" srcOrd="0" destOrd="0" parTransId="{64F0C664-BA8C-4CCF-BA2D-7B2A892F7064}" sibTransId="{6D755DD3-874E-4FF0-B909-86411BAA630D}"/>
    <dgm:cxn modelId="{DF236DA3-56A0-4EFC-ACAB-55D406472BDB}" type="presOf" srcId="{90DCD52D-E138-47DE-928C-6D9F2F825A25}" destId="{0DAFDE7D-E30B-40F8-B430-1E994ADC4714}" srcOrd="1" destOrd="0" presId="urn:microsoft.com/office/officeart/2005/8/layout/radial5"/>
    <dgm:cxn modelId="{DBABD4F8-B844-44C0-B23D-FED1B9864888}" type="presOf" srcId="{D11D74BB-F9DA-49A0-9EAF-DC203D2B2517}" destId="{CF6771E6-3D7D-446C-AD70-EA27AE5900C7}" srcOrd="0" destOrd="0" presId="urn:microsoft.com/office/officeart/2005/8/layout/radial5"/>
    <dgm:cxn modelId="{4BBD1079-3B2A-439C-9CEF-68C75A4BE668}" srcId="{ECC0CFBB-8380-4548-94CC-BD2669345EAA}" destId="{8781B4CF-D219-4F5E-8268-C205CF291EE0}" srcOrd="4" destOrd="0" parTransId="{27E33D5A-5814-459A-A27C-8B756A62C5CE}" sibTransId="{6AFAC9A9-7B2D-4B01-8A0A-061FDE034834}"/>
    <dgm:cxn modelId="{7DF9D0D5-43D2-4C58-86C7-DF22145E734F}" type="presOf" srcId="{358CDFBB-AAA1-42C6-9E87-9CE352CAA0B3}" destId="{2FEF2D7A-C841-4B8F-81A3-23CB1D71C9B3}" srcOrd="1" destOrd="0" presId="urn:microsoft.com/office/officeart/2005/8/layout/radial5"/>
    <dgm:cxn modelId="{8256D32C-FEFA-44ED-9056-050DC42288B5}" type="presOf" srcId="{AF11AB9B-0F6D-49A4-870B-46FC23A16CBC}" destId="{2CB927AB-F90A-49F0-B2DF-EDAD2CF8E07F}" srcOrd="0" destOrd="0" presId="urn:microsoft.com/office/officeart/2005/8/layout/radial5"/>
    <dgm:cxn modelId="{491815C3-75C8-4064-A0C5-56B15F304003}" type="presOf" srcId="{1DA3646C-E2C9-4BBB-996D-CA852C742812}" destId="{8E13965C-2D50-4874-A6BB-B7FB31CC155A}" srcOrd="1" destOrd="0" presId="urn:microsoft.com/office/officeart/2005/8/layout/radial5"/>
    <dgm:cxn modelId="{4BBB9561-D8C8-4014-9F08-972845F72767}" type="presOf" srcId="{EC402D22-B212-4A57-8BCF-1BE3BF614269}" destId="{C3C53980-6A8D-48EC-8999-178B6D6047BD}" srcOrd="1" destOrd="0" presId="urn:microsoft.com/office/officeart/2005/8/layout/radial5"/>
    <dgm:cxn modelId="{AF5453ED-CEE6-489F-9BBB-3901C5180F5B}" type="presOf" srcId="{64F0C664-BA8C-4CCF-BA2D-7B2A892F7064}" destId="{221C4D95-6378-40EE-91DA-50FA550A6CE9}" srcOrd="0" destOrd="0" presId="urn:microsoft.com/office/officeart/2005/8/layout/radial5"/>
    <dgm:cxn modelId="{99DC491B-4575-41DD-8A07-F59079865C57}" srcId="{ECC0CFBB-8380-4548-94CC-BD2669345EAA}" destId="{F8CF71E2-CA4A-4791-A2C5-C50C7D0D64F1}" srcOrd="2" destOrd="0" parTransId="{1DA3646C-E2C9-4BBB-996D-CA852C742812}" sibTransId="{48C4FABD-BCF8-483D-92AA-B3781BFE6481}"/>
    <dgm:cxn modelId="{39B8FF6C-8CBB-44D5-9A80-72648A0A8AB4}" type="presOf" srcId="{8781B4CF-D219-4F5E-8268-C205CF291EE0}" destId="{68CCD27D-4CCC-488F-8B05-21CF250A745A}" srcOrd="0" destOrd="0" presId="urn:microsoft.com/office/officeart/2005/8/layout/radial5"/>
    <dgm:cxn modelId="{56CB5644-2251-4524-9700-D3AEB32EB72F}" type="presOf" srcId="{358CDFBB-AAA1-42C6-9E87-9CE352CAA0B3}" destId="{2AF334F0-859F-4322-B795-409661B12E59}" srcOrd="0" destOrd="0" presId="urn:microsoft.com/office/officeart/2005/8/layout/radial5"/>
    <dgm:cxn modelId="{886D0A97-CF96-44C6-A939-2294DE60DA65}" type="presOf" srcId="{6FF65BA1-8013-4452-9246-6E0333552E56}" destId="{07E316FD-2D60-4B25-A5F7-01078A04EDA9}" srcOrd="0" destOrd="0" presId="urn:microsoft.com/office/officeart/2005/8/layout/radial5"/>
    <dgm:cxn modelId="{6D97CD2C-FEF0-4D18-9399-2C80229F337F}" type="presOf" srcId="{92BAD23C-9FC0-4045-AA6A-4E649410E967}" destId="{2BB518EF-8BC9-440D-8434-572A8607FF33}" srcOrd="1" destOrd="0" presId="urn:microsoft.com/office/officeart/2005/8/layout/radial5"/>
    <dgm:cxn modelId="{B8EF5850-A608-46CB-B7DD-B968A783EDDB}" srcId="{ECC0CFBB-8380-4548-94CC-BD2669345EAA}" destId="{4AD6350E-4FE9-4217-919B-6264E14A023B}" srcOrd="6" destOrd="0" parTransId="{358CDFBB-AAA1-42C6-9E87-9CE352CAA0B3}" sibTransId="{6276E67E-051A-4D8D-81D5-6AF3AFBDE7E4}"/>
    <dgm:cxn modelId="{7D263A4B-C22B-4780-BDD1-C0D45B7C48F9}" type="presOf" srcId="{ECC0CFBB-8380-4548-94CC-BD2669345EAA}" destId="{FA13C86B-BA84-4726-923E-658E1241A784}" srcOrd="0" destOrd="0" presId="urn:microsoft.com/office/officeart/2005/8/layout/radial5"/>
    <dgm:cxn modelId="{21023AB1-D06C-4548-8C03-42803BE3D68F}" srcId="{6EAEF079-5C3E-45AA-B091-54D6A1CC1C91}" destId="{ECC0CFBB-8380-4548-94CC-BD2669345EAA}" srcOrd="0" destOrd="0" parTransId="{115AF72C-B822-45B9-9001-9F48F8FFF881}" sibTransId="{A939B4DA-D90D-4060-A7DE-778044A329BD}"/>
    <dgm:cxn modelId="{6EBF7FD7-6695-4C7C-B391-D7BA2CFDFC56}" type="presOf" srcId="{27E33D5A-5814-459A-A27C-8B756A62C5CE}" destId="{A9938B83-7D1E-42D9-82C9-5FA14D2EFB28}" srcOrd="0" destOrd="0" presId="urn:microsoft.com/office/officeart/2005/8/layout/radial5"/>
    <dgm:cxn modelId="{68F314E9-7158-4C27-ADC0-FC29AE57285C}" srcId="{ECC0CFBB-8380-4548-94CC-BD2669345EAA}" destId="{6FF65BA1-8013-4452-9246-6E0333552E56}" srcOrd="5" destOrd="0" parTransId="{92BAD23C-9FC0-4045-AA6A-4E649410E967}" sibTransId="{75ADE418-4124-4805-9440-4391849234D9}"/>
    <dgm:cxn modelId="{F66C67E3-768F-4FC8-B96C-A2B8FCE20A9F}" srcId="{ECC0CFBB-8380-4548-94CC-BD2669345EAA}" destId="{BBA675E6-54C2-4789-9AF8-43E506CD1286}" srcOrd="1" destOrd="0" parTransId="{EC402D22-B212-4A57-8BCF-1BE3BF614269}" sibTransId="{CF8E90F7-1538-4316-A0F2-B273704E4093}"/>
    <dgm:cxn modelId="{9D454B20-C1E3-4F01-B214-98319D6D1B73}" srcId="{ECC0CFBB-8380-4548-94CC-BD2669345EAA}" destId="{D11D74BB-F9DA-49A0-9EAF-DC203D2B2517}" srcOrd="3" destOrd="0" parTransId="{90DCD52D-E138-47DE-928C-6D9F2F825A25}" sibTransId="{055C259F-26AC-4AAE-B8D5-DDFC673B0F1D}"/>
    <dgm:cxn modelId="{113E6D1F-C89D-4826-B0B1-29F56E16B2D6}" type="presOf" srcId="{EC402D22-B212-4A57-8BCF-1BE3BF614269}" destId="{0B2CA706-0B97-4C53-B31C-02687BDFD5FC}" srcOrd="0" destOrd="0" presId="urn:microsoft.com/office/officeart/2005/8/layout/radial5"/>
    <dgm:cxn modelId="{B43ACBF1-349C-429B-9D83-4D5C7464D20D}" type="presOf" srcId="{1DA3646C-E2C9-4BBB-996D-CA852C742812}" destId="{591C163F-22E8-48E8-B1C4-AB15FE8411A8}" srcOrd="0" destOrd="0" presId="urn:microsoft.com/office/officeart/2005/8/layout/radial5"/>
    <dgm:cxn modelId="{AC5CEAE2-5059-4E5D-8BD9-6BBDAD22AAF7}" type="presOf" srcId="{27E33D5A-5814-459A-A27C-8B756A62C5CE}" destId="{080A3AE7-432C-45B4-890D-D9078C6476A2}" srcOrd="1" destOrd="0" presId="urn:microsoft.com/office/officeart/2005/8/layout/radial5"/>
    <dgm:cxn modelId="{D42D93C2-6C95-4B4E-95F6-2E32284787D4}" type="presOf" srcId="{92BAD23C-9FC0-4045-AA6A-4E649410E967}" destId="{9D2CA147-DF4A-4CA9-A9FE-3DB163652B52}" srcOrd="0" destOrd="0" presId="urn:microsoft.com/office/officeart/2005/8/layout/radial5"/>
    <dgm:cxn modelId="{7B4D0B49-FD37-40D0-9C24-C04347DA882C}" type="presOf" srcId="{4AD6350E-4FE9-4217-919B-6264E14A023B}" destId="{466DC102-2C85-4B5E-B47B-05F5F024B058}" srcOrd="0" destOrd="0" presId="urn:microsoft.com/office/officeart/2005/8/layout/radial5"/>
    <dgm:cxn modelId="{1848DA3B-21E0-4305-B030-02EAEF355FD7}" type="presParOf" srcId="{73E254D3-5FEA-4267-8ECA-4CE8BB933123}" destId="{FA13C86B-BA84-4726-923E-658E1241A784}" srcOrd="0" destOrd="0" presId="urn:microsoft.com/office/officeart/2005/8/layout/radial5"/>
    <dgm:cxn modelId="{29AAF090-276E-4B6A-9F28-6BA2EE5C0D8E}" type="presParOf" srcId="{73E254D3-5FEA-4267-8ECA-4CE8BB933123}" destId="{221C4D95-6378-40EE-91DA-50FA550A6CE9}" srcOrd="1" destOrd="0" presId="urn:microsoft.com/office/officeart/2005/8/layout/radial5"/>
    <dgm:cxn modelId="{A40EF612-0D0B-4238-9D0C-0D5019F18729}" type="presParOf" srcId="{221C4D95-6378-40EE-91DA-50FA550A6CE9}" destId="{9839E2EE-1039-4E71-A59C-832430936E49}" srcOrd="0" destOrd="0" presId="urn:microsoft.com/office/officeart/2005/8/layout/radial5"/>
    <dgm:cxn modelId="{8C61D3C5-B7EA-4F4D-B964-F6E318FCFC6B}" type="presParOf" srcId="{73E254D3-5FEA-4267-8ECA-4CE8BB933123}" destId="{2CB927AB-F90A-49F0-B2DF-EDAD2CF8E07F}" srcOrd="2" destOrd="0" presId="urn:microsoft.com/office/officeart/2005/8/layout/radial5"/>
    <dgm:cxn modelId="{BB0B4739-84B2-4F74-A8E0-2C24F9427CFF}" type="presParOf" srcId="{73E254D3-5FEA-4267-8ECA-4CE8BB933123}" destId="{0B2CA706-0B97-4C53-B31C-02687BDFD5FC}" srcOrd="3" destOrd="0" presId="urn:microsoft.com/office/officeart/2005/8/layout/radial5"/>
    <dgm:cxn modelId="{0221F5C8-FCD0-41CE-B90D-2587372751F5}" type="presParOf" srcId="{0B2CA706-0B97-4C53-B31C-02687BDFD5FC}" destId="{C3C53980-6A8D-48EC-8999-178B6D6047BD}" srcOrd="0" destOrd="0" presId="urn:microsoft.com/office/officeart/2005/8/layout/radial5"/>
    <dgm:cxn modelId="{E401E080-0127-4A0F-985D-A1DC0EBCEB64}" type="presParOf" srcId="{73E254D3-5FEA-4267-8ECA-4CE8BB933123}" destId="{CD074D23-04A5-48DC-8B8E-09108DFFFC4B}" srcOrd="4" destOrd="0" presId="urn:microsoft.com/office/officeart/2005/8/layout/radial5"/>
    <dgm:cxn modelId="{2F364273-4D5D-4275-A85D-FFF019988CA5}" type="presParOf" srcId="{73E254D3-5FEA-4267-8ECA-4CE8BB933123}" destId="{591C163F-22E8-48E8-B1C4-AB15FE8411A8}" srcOrd="5" destOrd="0" presId="urn:microsoft.com/office/officeart/2005/8/layout/radial5"/>
    <dgm:cxn modelId="{81D00976-C746-443E-BE99-EC4F43510B08}" type="presParOf" srcId="{591C163F-22E8-48E8-B1C4-AB15FE8411A8}" destId="{8E13965C-2D50-4874-A6BB-B7FB31CC155A}" srcOrd="0" destOrd="0" presId="urn:microsoft.com/office/officeart/2005/8/layout/radial5"/>
    <dgm:cxn modelId="{72932D35-0555-4E9E-BBE0-8E4A9A2D46D4}" type="presParOf" srcId="{73E254D3-5FEA-4267-8ECA-4CE8BB933123}" destId="{F1604D2E-67AB-438A-924D-C860ADEEB4C7}" srcOrd="6" destOrd="0" presId="urn:microsoft.com/office/officeart/2005/8/layout/radial5"/>
    <dgm:cxn modelId="{C6B3136A-D22A-497C-9165-295B6684E747}" type="presParOf" srcId="{73E254D3-5FEA-4267-8ECA-4CE8BB933123}" destId="{A86415F0-E37D-4B90-B93F-F885C688B3C1}" srcOrd="7" destOrd="0" presId="urn:microsoft.com/office/officeart/2005/8/layout/radial5"/>
    <dgm:cxn modelId="{73AA3958-03CF-493D-AC49-9E424F63C882}" type="presParOf" srcId="{A86415F0-E37D-4B90-B93F-F885C688B3C1}" destId="{0DAFDE7D-E30B-40F8-B430-1E994ADC4714}" srcOrd="0" destOrd="0" presId="urn:microsoft.com/office/officeart/2005/8/layout/radial5"/>
    <dgm:cxn modelId="{A90D9699-6DFA-4723-9E0A-6AB02DA64D2E}" type="presParOf" srcId="{73E254D3-5FEA-4267-8ECA-4CE8BB933123}" destId="{CF6771E6-3D7D-446C-AD70-EA27AE5900C7}" srcOrd="8" destOrd="0" presId="urn:microsoft.com/office/officeart/2005/8/layout/radial5"/>
    <dgm:cxn modelId="{F0CD2ED4-89C3-4CA8-AE30-6A97438E3707}" type="presParOf" srcId="{73E254D3-5FEA-4267-8ECA-4CE8BB933123}" destId="{A9938B83-7D1E-42D9-82C9-5FA14D2EFB28}" srcOrd="9" destOrd="0" presId="urn:microsoft.com/office/officeart/2005/8/layout/radial5"/>
    <dgm:cxn modelId="{A66C3D60-7977-4067-A9BC-98976D86AE94}" type="presParOf" srcId="{A9938B83-7D1E-42D9-82C9-5FA14D2EFB28}" destId="{080A3AE7-432C-45B4-890D-D9078C6476A2}" srcOrd="0" destOrd="0" presId="urn:microsoft.com/office/officeart/2005/8/layout/radial5"/>
    <dgm:cxn modelId="{81D36FAC-A465-416A-914C-28E98D38A248}" type="presParOf" srcId="{73E254D3-5FEA-4267-8ECA-4CE8BB933123}" destId="{68CCD27D-4CCC-488F-8B05-21CF250A745A}" srcOrd="10" destOrd="0" presId="urn:microsoft.com/office/officeart/2005/8/layout/radial5"/>
    <dgm:cxn modelId="{78CDA6AF-FB45-47F2-8B48-ED3E6C9FF15D}" type="presParOf" srcId="{73E254D3-5FEA-4267-8ECA-4CE8BB933123}" destId="{9D2CA147-DF4A-4CA9-A9FE-3DB163652B52}" srcOrd="11" destOrd="0" presId="urn:microsoft.com/office/officeart/2005/8/layout/radial5"/>
    <dgm:cxn modelId="{C9E0F64D-954B-4BAC-800E-BE3630B72C10}" type="presParOf" srcId="{9D2CA147-DF4A-4CA9-A9FE-3DB163652B52}" destId="{2BB518EF-8BC9-440D-8434-572A8607FF33}" srcOrd="0" destOrd="0" presId="urn:microsoft.com/office/officeart/2005/8/layout/radial5"/>
    <dgm:cxn modelId="{68B434CA-7BE6-4C14-A2E4-EA23276FA90A}" type="presParOf" srcId="{73E254D3-5FEA-4267-8ECA-4CE8BB933123}" destId="{07E316FD-2D60-4B25-A5F7-01078A04EDA9}" srcOrd="12" destOrd="0" presId="urn:microsoft.com/office/officeart/2005/8/layout/radial5"/>
    <dgm:cxn modelId="{334537AD-1E9A-42EA-B9EA-480930324207}" type="presParOf" srcId="{73E254D3-5FEA-4267-8ECA-4CE8BB933123}" destId="{2AF334F0-859F-4322-B795-409661B12E59}" srcOrd="13" destOrd="0" presId="urn:microsoft.com/office/officeart/2005/8/layout/radial5"/>
    <dgm:cxn modelId="{BE77F7BD-A4B2-4E3F-A1D7-611C43177E89}" type="presParOf" srcId="{2AF334F0-859F-4322-B795-409661B12E59}" destId="{2FEF2D7A-C841-4B8F-81A3-23CB1D71C9B3}" srcOrd="0" destOrd="0" presId="urn:microsoft.com/office/officeart/2005/8/layout/radial5"/>
    <dgm:cxn modelId="{3608EE18-525B-45BD-9F5B-427B70810E3D}" type="presParOf" srcId="{73E254D3-5FEA-4267-8ECA-4CE8BB933123}" destId="{466DC102-2C85-4B5E-B47B-05F5F024B058}" srcOrd="14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2C70579-A98D-4193-947C-DC6C0ECE310D}" type="doc">
      <dgm:prSet loTypeId="urn:microsoft.com/office/officeart/2005/8/layout/vList2" loCatId="list" qsTypeId="urn:microsoft.com/office/officeart/2005/8/quickstyle/simple1" qsCatId="simple" csTypeId="urn:microsoft.com/office/officeart/2005/8/colors/accent4_5" csCatId="accent4" phldr="1"/>
      <dgm:spPr/>
      <dgm:t>
        <a:bodyPr/>
        <a:lstStyle/>
        <a:p>
          <a:endParaRPr lang="ru-RU"/>
        </a:p>
      </dgm:t>
    </dgm:pt>
    <dgm:pt modelId="{D6534683-14FE-4B27-9C13-17DCC1244BB9}">
      <dgm:prSet phldrT="[Текст]" custT="1"/>
      <dgm:spPr/>
      <dgm:t>
        <a:bodyPr/>
        <a:lstStyle/>
        <a:p>
          <a:r>
            <a:rPr lang="ru-RU" sz="2000" b="0" i="0" dirty="0" smtClean="0"/>
            <a:t>а) </a:t>
          </a:r>
          <a:r>
            <a:rPr lang="kk-KZ" sz="2000" b="0" i="0" dirty="0" smtClean="0"/>
            <a:t>Қ</a:t>
          </a:r>
          <a:r>
            <a:rPr lang="ru-RU" sz="2000" b="0" i="0" dirty="0" err="1" smtClean="0"/>
            <a:t>ысқа</a:t>
          </a:r>
          <a:r>
            <a:rPr lang="ru-RU" sz="2000" b="0" i="0" dirty="0" smtClean="0"/>
            <a:t> </a:t>
          </a:r>
          <a:r>
            <a:rPr lang="ru-RU" sz="2000" b="0" i="0" dirty="0" err="1" smtClean="0"/>
            <a:t>мерзімдік</a:t>
          </a:r>
          <a:r>
            <a:rPr lang="ru-RU" sz="2000" b="0" i="0" dirty="0" smtClean="0"/>
            <a:t> </a:t>
          </a:r>
          <a:r>
            <a:rPr lang="ru-RU" sz="2000" b="0" i="0" dirty="0" err="1" smtClean="0"/>
            <a:t>иелену</a:t>
          </a:r>
          <a:r>
            <a:rPr lang="ru-RU" sz="2000" b="0" i="0" dirty="0" smtClean="0"/>
            <a:t>- </a:t>
          </a:r>
          <a:r>
            <a:rPr lang="ru-RU" sz="2000" b="0" i="0" dirty="0" err="1" smtClean="0"/>
            <a:t>иелену</a:t>
          </a:r>
          <a:r>
            <a:rPr lang="ru-RU" sz="2000" b="0" i="0" dirty="0" smtClean="0"/>
            <a:t> </a:t>
          </a:r>
          <a:r>
            <a:rPr lang="ru-RU" sz="2000" b="0" i="0" dirty="0" err="1" smtClean="0"/>
            <a:t>мерзімі</a:t>
          </a:r>
          <a:r>
            <a:rPr lang="ru-RU" sz="2000" b="0" i="0" dirty="0" smtClean="0"/>
            <a:t> </a:t>
          </a:r>
          <a:r>
            <a:rPr lang="ru-RU" sz="2000" b="0" i="0" dirty="0" err="1" smtClean="0"/>
            <a:t>бір</a:t>
          </a:r>
          <a:r>
            <a:rPr lang="ru-RU" sz="2000" b="0" i="0" dirty="0" smtClean="0"/>
            <a:t> </a:t>
          </a:r>
          <a:r>
            <a:rPr lang="ru-RU" sz="2000" b="0" i="0" dirty="0" err="1" smtClean="0"/>
            <a:t>жылға</a:t>
          </a:r>
          <a:r>
            <a:rPr lang="ru-RU" sz="2000" b="0" i="0" dirty="0" smtClean="0"/>
            <a:t> </a:t>
          </a:r>
          <a:r>
            <a:rPr lang="ru-RU" sz="2000" b="0" i="0" dirty="0" err="1" smtClean="0"/>
            <a:t>дейін</a:t>
          </a:r>
          <a:r>
            <a:rPr lang="ru-RU" sz="2000" b="0" i="0" dirty="0" smtClean="0"/>
            <a:t>;</a:t>
          </a:r>
          <a:endParaRPr lang="ru-RU" sz="2000" dirty="0"/>
        </a:p>
      </dgm:t>
    </dgm:pt>
    <dgm:pt modelId="{8C344EF1-A5C7-4BD5-9940-58539E8D6C71}" type="parTrans" cxnId="{2D15BA60-D4D6-4B11-800D-C89FCC66AE79}">
      <dgm:prSet/>
      <dgm:spPr/>
      <dgm:t>
        <a:bodyPr/>
        <a:lstStyle/>
        <a:p>
          <a:endParaRPr lang="ru-RU"/>
        </a:p>
      </dgm:t>
    </dgm:pt>
    <dgm:pt modelId="{9DB77605-7920-42F6-814F-69D956AFDE6D}" type="sibTrans" cxnId="{2D15BA60-D4D6-4B11-800D-C89FCC66AE79}">
      <dgm:prSet/>
      <dgm:spPr/>
      <dgm:t>
        <a:bodyPr/>
        <a:lstStyle/>
        <a:p>
          <a:endParaRPr lang="ru-RU"/>
        </a:p>
      </dgm:t>
    </dgm:pt>
    <dgm:pt modelId="{38B1EF92-DA8B-4BD5-89F5-1D27C85F4A96}">
      <dgm:prSet phldrT="[Текст]" custT="1"/>
      <dgm:spPr/>
      <dgm:t>
        <a:bodyPr/>
        <a:lstStyle/>
        <a:p>
          <a:r>
            <a:rPr lang="ru-RU" sz="2000" b="0" i="0" dirty="0" smtClean="0"/>
            <a:t>ә) </a:t>
          </a:r>
          <a:r>
            <a:rPr lang="ru-RU" sz="2000" b="0" i="0" dirty="0" err="1" smtClean="0"/>
            <a:t>Ұзақ</a:t>
          </a:r>
          <a:r>
            <a:rPr lang="ru-RU" sz="2000" b="0" i="0" dirty="0" smtClean="0"/>
            <a:t> </a:t>
          </a:r>
          <a:r>
            <a:rPr lang="ru-RU" sz="2000" b="0" i="0" dirty="0" err="1" smtClean="0"/>
            <a:t>мерзімдік</a:t>
          </a:r>
          <a:r>
            <a:rPr lang="ru-RU" sz="2000" b="0" i="0" dirty="0" smtClean="0"/>
            <a:t> – </a:t>
          </a:r>
          <a:r>
            <a:rPr lang="ru-RU" sz="2000" b="0" i="0" dirty="0" err="1" smtClean="0"/>
            <a:t>иелену</a:t>
          </a:r>
          <a:r>
            <a:rPr lang="ru-RU" sz="2000" b="0" i="0" dirty="0" smtClean="0"/>
            <a:t> </a:t>
          </a:r>
          <a:r>
            <a:rPr lang="ru-RU" sz="2000" b="0" i="0" dirty="0" err="1" smtClean="0"/>
            <a:t>мерзімі</a:t>
          </a:r>
          <a:r>
            <a:rPr lang="ru-RU" sz="2000" b="0" i="0" dirty="0" smtClean="0"/>
            <a:t> </a:t>
          </a:r>
          <a:r>
            <a:rPr lang="ru-RU" sz="2000" b="0" i="0" dirty="0" err="1" smtClean="0"/>
            <a:t>бір</a:t>
          </a:r>
          <a:r>
            <a:rPr lang="ru-RU" sz="2000" b="0" i="0" dirty="0" smtClean="0"/>
            <a:t> </a:t>
          </a:r>
          <a:r>
            <a:rPr lang="ru-RU" sz="2000" b="0" i="0" dirty="0" err="1" smtClean="0"/>
            <a:t>жылдан</a:t>
          </a:r>
          <a:r>
            <a:rPr lang="ru-RU" sz="2000" b="0" i="0" dirty="0" smtClean="0"/>
            <a:t> </a:t>
          </a:r>
          <a:r>
            <a:rPr lang="ru-RU" sz="2000" b="0" i="0" dirty="0" err="1" smtClean="0"/>
            <a:t>артық</a:t>
          </a:r>
          <a:r>
            <a:rPr lang="ru-RU" sz="2000" b="0" i="0" dirty="0" smtClean="0"/>
            <a:t>;</a:t>
          </a:r>
          <a:endParaRPr lang="ru-RU" sz="2000" dirty="0"/>
        </a:p>
      </dgm:t>
    </dgm:pt>
    <dgm:pt modelId="{87658D5A-2EE2-4AA6-BE86-138359BBE4B9}" type="parTrans" cxnId="{3B15FFDF-AE54-4603-9C5B-A2994BB768D6}">
      <dgm:prSet/>
      <dgm:spPr/>
      <dgm:t>
        <a:bodyPr/>
        <a:lstStyle/>
        <a:p>
          <a:endParaRPr lang="ru-RU"/>
        </a:p>
      </dgm:t>
    </dgm:pt>
    <dgm:pt modelId="{623284D7-E42B-40AF-BAA3-3D85E092CA78}" type="sibTrans" cxnId="{3B15FFDF-AE54-4603-9C5B-A2994BB768D6}">
      <dgm:prSet/>
      <dgm:spPr/>
      <dgm:t>
        <a:bodyPr/>
        <a:lstStyle/>
        <a:p>
          <a:endParaRPr lang="ru-RU"/>
        </a:p>
      </dgm:t>
    </dgm:pt>
    <dgm:pt modelId="{587AA8F7-AD63-4409-9815-3B0B6A3695B1}" type="pres">
      <dgm:prSet presAssocID="{22C70579-A98D-4193-947C-DC6C0ECE310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213962E-D646-4AB2-B2F2-17A36D9B3030}" type="pres">
      <dgm:prSet presAssocID="{D6534683-14FE-4B27-9C13-17DCC1244BB9}" presName="parentText" presStyleLbl="node1" presStyleIdx="0" presStyleCnt="2" custScaleX="49611" custLinFactY="100000" custLinFactNeighborX="24943" custLinFactNeighborY="12693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04762F-A6C7-476A-A453-84C617806023}" type="pres">
      <dgm:prSet presAssocID="{9DB77605-7920-42F6-814F-69D956AFDE6D}" presName="spacer" presStyleCnt="0"/>
      <dgm:spPr/>
    </dgm:pt>
    <dgm:pt modelId="{B6D9544B-6E53-44F9-9F71-853923E897EE}" type="pres">
      <dgm:prSet presAssocID="{38B1EF92-DA8B-4BD5-89F5-1D27C85F4A96}" presName="parentText" presStyleLbl="node1" presStyleIdx="1" presStyleCnt="2" custScaleX="47501" custLinFactNeighborX="-26501" custLinFactNeighborY="2693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12C0659-38AB-4D7F-8E90-B03144E28CD0}" type="presOf" srcId="{38B1EF92-DA8B-4BD5-89F5-1D27C85F4A96}" destId="{B6D9544B-6E53-44F9-9F71-853923E897EE}" srcOrd="0" destOrd="0" presId="urn:microsoft.com/office/officeart/2005/8/layout/vList2"/>
    <dgm:cxn modelId="{B4A15A1A-C74C-4A6C-BADF-9DF214F7CBBD}" type="presOf" srcId="{22C70579-A98D-4193-947C-DC6C0ECE310D}" destId="{587AA8F7-AD63-4409-9815-3B0B6A3695B1}" srcOrd="0" destOrd="0" presId="urn:microsoft.com/office/officeart/2005/8/layout/vList2"/>
    <dgm:cxn modelId="{3B15FFDF-AE54-4603-9C5B-A2994BB768D6}" srcId="{22C70579-A98D-4193-947C-DC6C0ECE310D}" destId="{38B1EF92-DA8B-4BD5-89F5-1D27C85F4A96}" srcOrd="1" destOrd="0" parTransId="{87658D5A-2EE2-4AA6-BE86-138359BBE4B9}" sibTransId="{623284D7-E42B-40AF-BAA3-3D85E092CA78}"/>
    <dgm:cxn modelId="{2D15BA60-D4D6-4B11-800D-C89FCC66AE79}" srcId="{22C70579-A98D-4193-947C-DC6C0ECE310D}" destId="{D6534683-14FE-4B27-9C13-17DCC1244BB9}" srcOrd="0" destOrd="0" parTransId="{8C344EF1-A5C7-4BD5-9940-58539E8D6C71}" sibTransId="{9DB77605-7920-42F6-814F-69D956AFDE6D}"/>
    <dgm:cxn modelId="{40CE20DF-DE47-4B0C-A081-981CD61EBD7C}" type="presOf" srcId="{D6534683-14FE-4B27-9C13-17DCC1244BB9}" destId="{6213962E-D646-4AB2-B2F2-17A36D9B3030}" srcOrd="0" destOrd="0" presId="urn:microsoft.com/office/officeart/2005/8/layout/vList2"/>
    <dgm:cxn modelId="{34403D65-0900-4292-8735-6237B50E9D8B}" type="presParOf" srcId="{587AA8F7-AD63-4409-9815-3B0B6A3695B1}" destId="{6213962E-D646-4AB2-B2F2-17A36D9B3030}" srcOrd="0" destOrd="0" presId="urn:microsoft.com/office/officeart/2005/8/layout/vList2"/>
    <dgm:cxn modelId="{1163071A-D9F3-4558-AA10-B7C18C148D91}" type="presParOf" srcId="{587AA8F7-AD63-4409-9815-3B0B6A3695B1}" destId="{EF04762F-A6C7-476A-A453-84C617806023}" srcOrd="1" destOrd="0" presId="urn:microsoft.com/office/officeart/2005/8/layout/vList2"/>
    <dgm:cxn modelId="{DBD64116-E93D-4119-B3CF-0EFB19E6D86B}" type="presParOf" srcId="{587AA8F7-AD63-4409-9815-3B0B6A3695B1}" destId="{B6D9544B-6E53-44F9-9F71-853923E897EE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12A6A8C-A7B6-4F19-8191-1F4901E4437C}">
      <dsp:nvSpPr>
        <dsp:cNvPr id="0" name=""/>
        <dsp:cNvSpPr/>
      </dsp:nvSpPr>
      <dsp:spPr>
        <a:xfrm>
          <a:off x="-5116966" y="-783865"/>
          <a:ext cx="6093692" cy="6093692"/>
        </a:xfrm>
        <a:prstGeom prst="blockArc">
          <a:avLst>
            <a:gd name="adj1" fmla="val 18900000"/>
            <a:gd name="adj2" fmla="val 2700000"/>
            <a:gd name="adj3" fmla="val 354"/>
          </a:avLst>
        </a:prstGeom>
        <a:noFill/>
        <a:ln w="38100" cap="flat" cmpd="sng" algn="ctr">
          <a:solidFill>
            <a:schemeClr val="accent5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D4415A3-DE55-4CEC-A898-CB77E0D822D4}">
      <dsp:nvSpPr>
        <dsp:cNvPr id="0" name=""/>
        <dsp:cNvSpPr/>
      </dsp:nvSpPr>
      <dsp:spPr>
        <a:xfrm>
          <a:off x="628203" y="452596"/>
          <a:ext cx="7538938" cy="905192"/>
        </a:xfrm>
        <a:prstGeom prst="rect">
          <a:avLst/>
        </a:prstGeom>
        <a:solidFill>
          <a:schemeClr val="accent5">
            <a:alpha val="9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8496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0" i="0" kern="1200" dirty="0" err="1" smtClean="0"/>
            <a:t>Қаржы</a:t>
          </a:r>
          <a:r>
            <a:rPr lang="ru-RU" sz="2400" b="0" i="0" kern="1200" dirty="0" smtClean="0"/>
            <a:t> </a:t>
          </a:r>
          <a:r>
            <a:rPr lang="ru-RU" sz="2400" b="0" i="0" kern="1200" dirty="0" err="1" smtClean="0"/>
            <a:t>және</a:t>
          </a:r>
          <a:r>
            <a:rPr lang="ru-RU" sz="2400" b="0" i="0" kern="1200" dirty="0" smtClean="0"/>
            <a:t> </a:t>
          </a:r>
          <a:r>
            <a:rPr lang="ru-RU" sz="2400" b="0" i="0" kern="1200" dirty="0" err="1" smtClean="0"/>
            <a:t>материалдық</a:t>
          </a:r>
          <a:r>
            <a:rPr lang="ru-RU" sz="2400" b="0" i="0" kern="1200" dirty="0" smtClean="0"/>
            <a:t> </a:t>
          </a:r>
          <a:r>
            <a:rPr lang="ru-RU" sz="2400" b="0" i="0" kern="1200" dirty="0" err="1" smtClean="0"/>
            <a:t>қорларды</a:t>
          </a:r>
          <a:r>
            <a:rPr lang="ru-RU" sz="2400" b="0" i="0" kern="1200" dirty="0" smtClean="0"/>
            <a:t> </a:t>
          </a:r>
          <a:r>
            <a:rPr lang="ru-RU" sz="2400" b="0" i="0" kern="1200" dirty="0" err="1" smtClean="0"/>
            <a:t>жинақтау</a:t>
          </a:r>
          <a:r>
            <a:rPr lang="ru-RU" sz="2400" b="0" i="0" kern="1200" dirty="0" smtClean="0"/>
            <a:t> </a:t>
          </a:r>
          <a:r>
            <a:rPr lang="ru-RU" sz="2400" b="0" i="0" kern="1200" dirty="0" err="1" smtClean="0"/>
            <a:t>арқылы</a:t>
          </a:r>
          <a:r>
            <a:rPr lang="ru-RU" sz="2400" b="0" i="0" kern="1200" dirty="0" smtClean="0"/>
            <a:t> </a:t>
          </a:r>
          <a:r>
            <a:rPr lang="ru-RU" sz="2400" b="0" i="0" kern="1200" dirty="0" err="1" smtClean="0"/>
            <a:t>өз</a:t>
          </a:r>
          <a:r>
            <a:rPr lang="ru-RU" sz="2400" b="0" i="0" kern="1200" dirty="0" smtClean="0"/>
            <a:t> </a:t>
          </a:r>
          <a:r>
            <a:rPr lang="ru-RU" sz="2400" b="0" i="0" kern="1200" dirty="0" err="1" smtClean="0"/>
            <a:t>кәсіпкерлік</a:t>
          </a:r>
          <a:r>
            <a:rPr lang="ru-RU" sz="2400" b="0" i="0" kern="1200" dirty="0" smtClean="0"/>
            <a:t> </a:t>
          </a:r>
          <a:r>
            <a:rPr lang="ru-RU" sz="2400" b="0" i="0" kern="1200" dirty="0" err="1" smtClean="0"/>
            <a:t>іс-әрекетін</a:t>
          </a:r>
          <a:r>
            <a:rPr lang="ru-RU" sz="2400" b="0" i="0" kern="1200" dirty="0" smtClean="0"/>
            <a:t> </a:t>
          </a:r>
          <a:r>
            <a:rPr lang="ru-RU" sz="2400" b="0" i="0" kern="1200" dirty="0" err="1" smtClean="0"/>
            <a:t>кеңейту</a:t>
          </a:r>
          <a:r>
            <a:rPr lang="ru-RU" sz="2400" b="0" i="0" kern="1200" dirty="0" smtClean="0"/>
            <a:t> ;</a:t>
          </a:r>
          <a:endParaRPr lang="ru-RU" sz="2400" kern="1200" dirty="0"/>
        </a:p>
      </dsp:txBody>
      <dsp:txXfrm>
        <a:off x="628203" y="452596"/>
        <a:ext cx="7538938" cy="905192"/>
      </dsp:txXfrm>
    </dsp:sp>
    <dsp:sp modelId="{18427B53-9546-4E18-816B-2E766A1DA1F2}">
      <dsp:nvSpPr>
        <dsp:cNvPr id="0" name=""/>
        <dsp:cNvSpPr/>
      </dsp:nvSpPr>
      <dsp:spPr>
        <a:xfrm>
          <a:off x="62458" y="339447"/>
          <a:ext cx="1131490" cy="113149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5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FDF999B-D08B-4B4C-857D-0FCEF34843B3}">
      <dsp:nvSpPr>
        <dsp:cNvPr id="0" name=""/>
        <dsp:cNvSpPr/>
      </dsp:nvSpPr>
      <dsp:spPr>
        <a:xfrm>
          <a:off x="957240" y="1810384"/>
          <a:ext cx="7209900" cy="905192"/>
        </a:xfrm>
        <a:prstGeom prst="rect">
          <a:avLst/>
        </a:prstGeom>
        <a:solidFill>
          <a:schemeClr val="accent5">
            <a:alpha val="90000"/>
            <a:hueOff val="0"/>
            <a:satOff val="0"/>
            <a:lumOff val="0"/>
            <a:alphaOff val="-2000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8496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0" i="0" kern="1200" dirty="0" err="1" smtClean="0"/>
            <a:t>Жаңа</a:t>
          </a:r>
          <a:r>
            <a:rPr lang="ru-RU" sz="2400" b="0" i="0" kern="1200" dirty="0" smtClean="0"/>
            <a:t> </a:t>
          </a:r>
          <a:r>
            <a:rPr lang="ru-RU" sz="2400" b="0" i="0" kern="1200" dirty="0" err="1" smtClean="0"/>
            <a:t>кәсіпорындарды</a:t>
          </a:r>
          <a:r>
            <a:rPr lang="ru-RU" sz="2400" b="0" i="0" kern="1200" dirty="0" smtClean="0"/>
            <a:t> </a:t>
          </a:r>
          <a:r>
            <a:rPr lang="ru-RU" sz="2400" b="0" i="0" kern="1200" dirty="0" err="1" smtClean="0"/>
            <a:t>сатып</a:t>
          </a:r>
          <a:r>
            <a:rPr lang="ru-RU" sz="2400" b="0" i="0" kern="1200" dirty="0" smtClean="0"/>
            <a:t> </a:t>
          </a:r>
          <a:r>
            <a:rPr lang="ru-RU" sz="2400" b="0" i="0" kern="1200" dirty="0" err="1" smtClean="0"/>
            <a:t>алу</a:t>
          </a:r>
          <a:r>
            <a:rPr lang="ru-RU" sz="2400" b="0" i="0" kern="1200" dirty="0" smtClean="0"/>
            <a:t> ;</a:t>
          </a:r>
          <a:endParaRPr lang="ru-RU" sz="2400" kern="1200" dirty="0"/>
        </a:p>
      </dsp:txBody>
      <dsp:txXfrm>
        <a:off x="957240" y="1810384"/>
        <a:ext cx="7209900" cy="905192"/>
      </dsp:txXfrm>
    </dsp:sp>
    <dsp:sp modelId="{D92A8DBD-C97C-4E0B-A2E3-49405C32E527}">
      <dsp:nvSpPr>
        <dsp:cNvPr id="0" name=""/>
        <dsp:cNvSpPr/>
      </dsp:nvSpPr>
      <dsp:spPr>
        <a:xfrm>
          <a:off x="391495" y="1697235"/>
          <a:ext cx="1131490" cy="113149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5">
              <a:alpha val="90000"/>
              <a:hueOff val="0"/>
              <a:satOff val="0"/>
              <a:lumOff val="0"/>
              <a:alphaOff val="-2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7AAD04-71B6-48DE-B152-2266F0F83D7D}">
      <dsp:nvSpPr>
        <dsp:cNvPr id="0" name=""/>
        <dsp:cNvSpPr/>
      </dsp:nvSpPr>
      <dsp:spPr>
        <a:xfrm>
          <a:off x="628203" y="3168173"/>
          <a:ext cx="7538938" cy="905192"/>
        </a:xfrm>
        <a:prstGeom prst="rect">
          <a:avLst/>
        </a:prstGeom>
        <a:solidFill>
          <a:schemeClr val="accent5">
            <a:alpha val="90000"/>
            <a:hueOff val="0"/>
            <a:satOff val="0"/>
            <a:lumOff val="0"/>
            <a:alphaOff val="-4000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8496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0" i="0" kern="1200" dirty="0" err="1" smtClean="0"/>
            <a:t>Бизнесті</a:t>
          </a:r>
          <a:r>
            <a:rPr lang="ru-RU" sz="2400" b="0" i="0" kern="1200" dirty="0" smtClean="0"/>
            <a:t> </a:t>
          </a:r>
          <a:r>
            <a:rPr lang="ru-RU" sz="2400" b="0" i="0" kern="1200" dirty="0" err="1" smtClean="0"/>
            <a:t>жаңа</a:t>
          </a:r>
          <a:r>
            <a:rPr lang="ru-RU" sz="2400" b="0" i="0" kern="1200" dirty="0" smtClean="0"/>
            <a:t> </a:t>
          </a:r>
          <a:r>
            <a:rPr lang="ru-RU" sz="2400" b="0" i="0" kern="1200" dirty="0" err="1" smtClean="0"/>
            <a:t>салаларды</a:t>
          </a:r>
          <a:r>
            <a:rPr lang="ru-RU" sz="2400" b="0" i="0" kern="1200" dirty="0" smtClean="0"/>
            <a:t> </a:t>
          </a:r>
          <a:r>
            <a:rPr lang="ru-RU" sz="2400" b="0" i="0" kern="1200" dirty="0" err="1" smtClean="0"/>
            <a:t>меңгеру</a:t>
          </a:r>
          <a:r>
            <a:rPr lang="ru-RU" sz="2400" b="0" i="0" kern="1200" dirty="0" smtClean="0"/>
            <a:t> </a:t>
          </a:r>
          <a:r>
            <a:rPr lang="ru-RU" sz="2400" b="0" i="0" kern="1200" dirty="0" err="1" smtClean="0"/>
            <a:t>арқылы</a:t>
          </a:r>
          <a:r>
            <a:rPr lang="ru-RU" sz="2400" b="0" i="0" kern="1200" dirty="0" smtClean="0"/>
            <a:t> </a:t>
          </a:r>
          <a:r>
            <a:rPr lang="ru-RU" sz="2400" b="0" i="0" kern="1200" dirty="0" err="1" smtClean="0"/>
            <a:t>түрлендіру</a:t>
          </a:r>
          <a:r>
            <a:rPr lang="ru-RU" sz="2400" b="0" i="0" kern="1200" dirty="0" smtClean="0"/>
            <a:t> (диверсификация) .</a:t>
          </a:r>
          <a:endParaRPr lang="ru-RU" sz="2400" kern="1200" dirty="0"/>
        </a:p>
      </dsp:txBody>
      <dsp:txXfrm>
        <a:off x="628203" y="3168173"/>
        <a:ext cx="7538938" cy="905192"/>
      </dsp:txXfrm>
    </dsp:sp>
    <dsp:sp modelId="{9C1C1F14-3CFE-4375-99C1-82963CBEB1BA}">
      <dsp:nvSpPr>
        <dsp:cNvPr id="0" name=""/>
        <dsp:cNvSpPr/>
      </dsp:nvSpPr>
      <dsp:spPr>
        <a:xfrm>
          <a:off x="62458" y="3055024"/>
          <a:ext cx="1131490" cy="113149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5">
              <a:alpha val="90000"/>
              <a:hueOff val="0"/>
              <a:satOff val="0"/>
              <a:lumOff val="0"/>
              <a:alphaOff val="-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30C38ED-2A95-490D-9DCE-25F4DC9AABE8}">
      <dsp:nvSpPr>
        <dsp:cNvPr id="0" name=""/>
        <dsp:cNvSpPr/>
      </dsp:nvSpPr>
      <dsp:spPr>
        <a:xfrm rot="5400000">
          <a:off x="4906986" y="-1385709"/>
          <a:ext cx="1378282" cy="5266944"/>
        </a:xfrm>
        <a:prstGeom prst="round2SameRect">
          <a:avLst/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4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300" b="0" i="0" kern="1200" dirty="0" err="1" smtClean="0"/>
            <a:t>Қаржыны</a:t>
          </a:r>
          <a:r>
            <a:rPr lang="ru-RU" sz="2300" b="0" i="0" kern="1200" dirty="0" smtClean="0"/>
            <a:t> </a:t>
          </a:r>
          <a:r>
            <a:rPr lang="ru-RU" sz="2300" b="0" i="0" kern="1200" dirty="0" err="1" smtClean="0"/>
            <a:t>жобалар</a:t>
          </a:r>
          <a:r>
            <a:rPr lang="ru-RU" sz="2300" b="0" i="0" kern="1200" dirty="0" smtClean="0"/>
            <a:t> </a:t>
          </a:r>
          <a:r>
            <a:rPr lang="ru-RU" sz="2300" b="0" i="0" kern="1200" dirty="0" err="1" smtClean="0"/>
            <a:t>тобына</a:t>
          </a:r>
          <a:r>
            <a:rPr lang="ru-RU" sz="2300" b="0" i="0" kern="1200" dirty="0" smtClean="0"/>
            <a:t> </a:t>
          </a:r>
          <a:r>
            <a:rPr lang="ru-RU" sz="2300" b="0" i="0" kern="1200" dirty="0" err="1" smtClean="0"/>
            <a:t>құю</a:t>
          </a:r>
          <a:r>
            <a:rPr lang="ru-RU" sz="2300" b="0" i="0" kern="1200" dirty="0" smtClean="0"/>
            <a:t>, </a:t>
          </a:r>
          <a:r>
            <a:rPr lang="ru-RU" sz="2300" b="0" i="0" kern="1200" dirty="0" err="1" smtClean="0"/>
            <a:t>мысалы</a:t>
          </a:r>
          <a:r>
            <a:rPr lang="ru-RU" sz="2300" b="0" i="0" kern="1200" dirty="0" smtClean="0"/>
            <a:t> </a:t>
          </a:r>
          <a:r>
            <a:rPr lang="ru-RU" sz="2300" b="0" i="0" kern="1200" dirty="0" err="1" smtClean="0"/>
            <a:t>әр</a:t>
          </a:r>
          <a:r>
            <a:rPr lang="ru-RU" sz="2300" b="0" i="0" kern="1200" dirty="0" smtClean="0"/>
            <a:t> </a:t>
          </a:r>
          <a:r>
            <a:rPr lang="ru-RU" sz="2300" b="0" i="0" kern="1200" dirty="0" err="1" smtClean="0"/>
            <a:t>түрлі</a:t>
          </a:r>
          <a:r>
            <a:rPr lang="ru-RU" sz="2300" b="0" i="0" kern="1200" dirty="0" smtClean="0"/>
            <a:t> </a:t>
          </a:r>
          <a:r>
            <a:rPr lang="ru-RU" sz="2300" b="0" i="0" kern="1200" dirty="0" err="1" smtClean="0"/>
            <a:t>кәсіпорындардың</a:t>
          </a:r>
          <a:r>
            <a:rPr lang="ru-RU" sz="2300" b="0" i="0" kern="1200" dirty="0" smtClean="0"/>
            <a:t> </a:t>
          </a:r>
          <a:r>
            <a:rPr lang="ru-RU" sz="2300" b="0" i="0" kern="1200" dirty="0" err="1" smtClean="0"/>
            <a:t>акцияларын</a:t>
          </a:r>
          <a:r>
            <a:rPr lang="ru-RU" sz="2300" b="0" i="0" kern="1200" dirty="0" smtClean="0"/>
            <a:t> </a:t>
          </a:r>
          <a:r>
            <a:rPr lang="ru-RU" sz="2300" b="0" i="0" kern="1200" dirty="0" err="1" smtClean="0"/>
            <a:t>сатып</a:t>
          </a:r>
          <a:r>
            <a:rPr lang="ru-RU" sz="2300" b="0" i="0" kern="1200" dirty="0" smtClean="0"/>
            <a:t> </a:t>
          </a:r>
          <a:r>
            <a:rPr lang="ru-RU" sz="2300" b="0" i="0" kern="1200" dirty="0" err="1" smtClean="0"/>
            <a:t>алу</a:t>
          </a:r>
          <a:endParaRPr lang="ru-RU" sz="2300" kern="1200" dirty="0"/>
        </a:p>
      </dsp:txBody>
      <dsp:txXfrm rot="5400000">
        <a:off x="4906986" y="-1385709"/>
        <a:ext cx="1378282" cy="5266944"/>
      </dsp:txXfrm>
    </dsp:sp>
    <dsp:sp modelId="{6C97ECD4-3F97-45CE-9EFD-520AC5EB04DD}">
      <dsp:nvSpPr>
        <dsp:cNvPr id="0" name=""/>
        <dsp:cNvSpPr/>
      </dsp:nvSpPr>
      <dsp:spPr>
        <a:xfrm>
          <a:off x="0" y="444155"/>
          <a:ext cx="2962656" cy="1607214"/>
        </a:xfrm>
        <a:prstGeom prst="roundRect">
          <a:avLst/>
        </a:prstGeom>
        <a:solidFill>
          <a:schemeClr val="accent4">
            <a:alpha val="9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b="1" i="0" kern="1200" dirty="0" err="1" smtClean="0"/>
            <a:t>Портфельді</a:t>
          </a:r>
          <a:r>
            <a:rPr lang="ru-RU" sz="2600" b="1" i="0" kern="1200" dirty="0" smtClean="0"/>
            <a:t> </a:t>
          </a:r>
        </a:p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b="1" i="0" kern="1200" dirty="0" err="1" smtClean="0"/>
            <a:t>инвестициялар</a:t>
          </a:r>
          <a:endParaRPr lang="ru-RU" sz="2600" kern="1200" dirty="0"/>
        </a:p>
      </dsp:txBody>
      <dsp:txXfrm>
        <a:off x="0" y="444155"/>
        <a:ext cx="2962656" cy="1607214"/>
      </dsp:txXfrm>
    </dsp:sp>
    <dsp:sp modelId="{27887342-2346-4E66-8DB5-849B9D9E9B21}">
      <dsp:nvSpPr>
        <dsp:cNvPr id="0" name=""/>
        <dsp:cNvSpPr/>
      </dsp:nvSpPr>
      <dsp:spPr>
        <a:xfrm rot="5400000">
          <a:off x="4851064" y="546265"/>
          <a:ext cx="1490127" cy="5266944"/>
        </a:xfrm>
        <a:prstGeom prst="round2SameRect">
          <a:avLst/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4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300" b="0" i="0" kern="1200" dirty="0" err="1" smtClean="0"/>
            <a:t>Қаржы</a:t>
          </a:r>
          <a:r>
            <a:rPr lang="ru-RU" sz="2300" b="0" i="0" kern="1200" dirty="0" smtClean="0"/>
            <a:t> </a:t>
          </a:r>
          <a:r>
            <a:rPr lang="ru-RU" sz="2300" b="0" i="0" kern="1200" dirty="0" err="1" smtClean="0"/>
            <a:t>қаражатты</a:t>
          </a:r>
          <a:r>
            <a:rPr lang="ru-RU" sz="2300" b="0" i="0" kern="1200" dirty="0" smtClean="0"/>
            <a:t> </a:t>
          </a:r>
          <a:r>
            <a:rPr lang="ru-RU" sz="2300" b="0" i="0" kern="1200" dirty="0" err="1" smtClean="0"/>
            <a:t>нақты</a:t>
          </a:r>
          <a:r>
            <a:rPr lang="ru-RU" sz="2300" b="0" i="0" kern="1200" dirty="0" smtClean="0"/>
            <a:t>, </a:t>
          </a:r>
          <a:r>
            <a:rPr lang="ru-RU" sz="2300" b="0" i="0" kern="1200" dirty="0" err="1" smtClean="0"/>
            <a:t>әдетте</a:t>
          </a:r>
          <a:r>
            <a:rPr lang="ru-RU" sz="2300" b="0" i="0" kern="1200" dirty="0" smtClean="0"/>
            <a:t> </a:t>
          </a:r>
          <a:r>
            <a:rPr lang="ru-RU" sz="2300" b="0" i="0" kern="1200" dirty="0" err="1" smtClean="0"/>
            <a:t>ұзақ</a:t>
          </a:r>
          <a:r>
            <a:rPr lang="ru-RU" sz="2300" b="0" i="0" kern="1200" dirty="0" smtClean="0"/>
            <a:t> </a:t>
          </a:r>
          <a:r>
            <a:rPr lang="ru-RU" sz="2300" b="0" i="0" kern="1200" dirty="0" err="1" smtClean="0"/>
            <a:t>мерзімді</a:t>
          </a:r>
          <a:r>
            <a:rPr lang="ru-RU" sz="2300" b="0" i="0" kern="1200" dirty="0" smtClean="0"/>
            <a:t> </a:t>
          </a:r>
          <a:r>
            <a:rPr lang="ru-RU" sz="2300" b="0" i="0" kern="1200" dirty="0" err="1" smtClean="0"/>
            <a:t>және</a:t>
          </a:r>
          <a:r>
            <a:rPr lang="ru-RU" sz="2300" b="0" i="0" kern="1200" dirty="0" smtClean="0"/>
            <a:t> </a:t>
          </a:r>
          <a:r>
            <a:rPr lang="ru-RU" sz="2300" b="0" i="0" kern="1200" dirty="0" err="1" smtClean="0"/>
            <a:t>нақты</a:t>
          </a:r>
          <a:r>
            <a:rPr lang="ru-RU" sz="2300" b="0" i="0" kern="1200" dirty="0" smtClean="0"/>
            <a:t> </a:t>
          </a:r>
          <a:r>
            <a:rPr lang="ru-RU" sz="2300" b="0" i="0" kern="1200" dirty="0" err="1" smtClean="0"/>
            <a:t>активтерді</a:t>
          </a:r>
          <a:r>
            <a:rPr lang="ru-RU" sz="2300" b="0" i="0" kern="1200" dirty="0" smtClean="0"/>
            <a:t> </a:t>
          </a:r>
          <a:r>
            <a:rPr lang="ru-RU" sz="2300" b="0" i="0" kern="1200" dirty="0" err="1" smtClean="0"/>
            <a:t>сатып</a:t>
          </a:r>
          <a:r>
            <a:rPr lang="ru-RU" sz="2300" b="0" i="0" kern="1200" dirty="0" smtClean="0"/>
            <a:t> </a:t>
          </a:r>
          <a:r>
            <a:rPr lang="ru-RU" sz="2300" b="0" i="0" kern="1200" dirty="0" err="1" smtClean="0"/>
            <a:t>алуға</a:t>
          </a:r>
          <a:r>
            <a:rPr lang="ru-RU" sz="2300" b="0" i="0" kern="1200" dirty="0" smtClean="0"/>
            <a:t> </a:t>
          </a:r>
          <a:r>
            <a:rPr lang="ru-RU" sz="2300" b="0" i="0" kern="1200" dirty="0" err="1" smtClean="0"/>
            <a:t>тиісті</a:t>
          </a:r>
          <a:r>
            <a:rPr lang="ru-RU" sz="2300" b="0" i="0" kern="1200" dirty="0" smtClean="0"/>
            <a:t> </a:t>
          </a:r>
          <a:r>
            <a:rPr lang="ru-RU" sz="2300" b="0" i="0" kern="1200" dirty="0" err="1" smtClean="0"/>
            <a:t>жобаға</a:t>
          </a:r>
          <a:r>
            <a:rPr lang="ru-RU" sz="2300" b="0" i="0" kern="1200" dirty="0" smtClean="0"/>
            <a:t> </a:t>
          </a:r>
          <a:r>
            <a:rPr lang="ru-RU" sz="2300" b="0" i="0" kern="1200" dirty="0" err="1" smtClean="0"/>
            <a:t>құю</a:t>
          </a:r>
          <a:endParaRPr lang="ru-RU" sz="2300" kern="1200" dirty="0"/>
        </a:p>
      </dsp:txBody>
      <dsp:txXfrm rot="5400000">
        <a:off x="4851064" y="546265"/>
        <a:ext cx="1490127" cy="5266944"/>
      </dsp:txXfrm>
    </dsp:sp>
    <dsp:sp modelId="{688CF68C-0511-43F5-ADA1-00A8877629D0}">
      <dsp:nvSpPr>
        <dsp:cNvPr id="0" name=""/>
        <dsp:cNvSpPr/>
      </dsp:nvSpPr>
      <dsp:spPr>
        <a:xfrm>
          <a:off x="0" y="2277667"/>
          <a:ext cx="2962656" cy="1804138"/>
        </a:xfrm>
        <a:prstGeom prst="roundRect">
          <a:avLst/>
        </a:prstGeom>
        <a:solidFill>
          <a:schemeClr val="accent4">
            <a:alpha val="90000"/>
            <a:hueOff val="0"/>
            <a:satOff val="0"/>
            <a:lumOff val="0"/>
            <a:alphaOff val="-4000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b="1" i="0" kern="1200" dirty="0" err="1" smtClean="0"/>
            <a:t>Нақты</a:t>
          </a:r>
          <a:r>
            <a:rPr lang="ru-RU" sz="2600" b="1" i="0" kern="1200" dirty="0" smtClean="0"/>
            <a:t> </a:t>
          </a:r>
        </a:p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b="1" i="0" kern="1200" dirty="0" err="1" smtClean="0"/>
            <a:t>инвестици</a:t>
          </a:r>
          <a:r>
            <a:rPr lang="ru-RU" sz="2600" b="1" i="0" kern="1200" dirty="0" smtClean="0"/>
            <a:t> </a:t>
          </a:r>
          <a:r>
            <a:rPr lang="ru-RU" sz="2600" b="1" i="0" kern="1200" dirty="0" err="1" smtClean="0"/>
            <a:t>ялар</a:t>
          </a:r>
          <a:endParaRPr lang="ru-RU" sz="2600" kern="1200" dirty="0"/>
        </a:p>
      </dsp:txBody>
      <dsp:txXfrm>
        <a:off x="0" y="2277667"/>
        <a:ext cx="2962656" cy="1804138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A13C86B-BA84-4726-923E-658E1241A784}">
      <dsp:nvSpPr>
        <dsp:cNvPr id="0" name=""/>
        <dsp:cNvSpPr/>
      </dsp:nvSpPr>
      <dsp:spPr>
        <a:xfrm>
          <a:off x="3418619" y="1812520"/>
          <a:ext cx="1392361" cy="1392361"/>
        </a:xfrm>
        <a:prstGeom prst="ellipse">
          <a:avLst/>
        </a:prstGeom>
        <a:solidFill>
          <a:schemeClr val="accent5">
            <a:alpha val="8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i="0" kern="1200" dirty="0" smtClean="0"/>
            <a:t>ИНВЕСТИЦИЯ</a:t>
          </a:r>
          <a:endParaRPr lang="ru-RU" sz="1100" kern="1200" dirty="0"/>
        </a:p>
      </dsp:txBody>
      <dsp:txXfrm>
        <a:off x="3418619" y="1812520"/>
        <a:ext cx="1392361" cy="1392361"/>
      </dsp:txXfrm>
    </dsp:sp>
    <dsp:sp modelId="{221C4D95-6378-40EE-91DA-50FA550A6CE9}">
      <dsp:nvSpPr>
        <dsp:cNvPr id="0" name=""/>
        <dsp:cNvSpPr/>
      </dsp:nvSpPr>
      <dsp:spPr>
        <a:xfrm rot="16200000">
          <a:off x="3967682" y="1306565"/>
          <a:ext cx="294235" cy="473402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kern="1200"/>
        </a:p>
      </dsp:txBody>
      <dsp:txXfrm rot="16200000">
        <a:off x="3967682" y="1306565"/>
        <a:ext cx="294235" cy="473402"/>
      </dsp:txXfrm>
    </dsp:sp>
    <dsp:sp modelId="{2CB927AB-F90A-49F0-B2DF-EDAD2CF8E07F}">
      <dsp:nvSpPr>
        <dsp:cNvPr id="0" name=""/>
        <dsp:cNvSpPr/>
      </dsp:nvSpPr>
      <dsp:spPr>
        <a:xfrm>
          <a:off x="3488237" y="4233"/>
          <a:ext cx="1253125" cy="1253125"/>
        </a:xfrm>
        <a:prstGeom prst="ellipse">
          <a:avLst/>
        </a:prstGeom>
        <a:solidFill>
          <a:schemeClr val="accent5">
            <a:alpha val="9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i="0" kern="1200" dirty="0" err="1" smtClean="0"/>
            <a:t>Шетелдік</a:t>
          </a:r>
          <a:endParaRPr lang="ru-RU" sz="1600" kern="1200" dirty="0"/>
        </a:p>
      </dsp:txBody>
      <dsp:txXfrm>
        <a:off x="3488237" y="4233"/>
        <a:ext cx="1253125" cy="1253125"/>
      </dsp:txXfrm>
    </dsp:sp>
    <dsp:sp modelId="{0B2CA706-0B97-4C53-B31C-02687BDFD5FC}">
      <dsp:nvSpPr>
        <dsp:cNvPr id="0" name=""/>
        <dsp:cNvSpPr/>
      </dsp:nvSpPr>
      <dsp:spPr>
        <a:xfrm rot="19285714">
          <a:off x="4722489" y="1670061"/>
          <a:ext cx="294235" cy="473402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shade val="90000"/>
            <a:hueOff val="-11062"/>
            <a:satOff val="36"/>
            <a:lumOff val="337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kern="1200"/>
        </a:p>
      </dsp:txBody>
      <dsp:txXfrm rot="19285714">
        <a:off x="4722489" y="1670061"/>
        <a:ext cx="294235" cy="473402"/>
      </dsp:txXfrm>
    </dsp:sp>
    <dsp:sp modelId="{CD074D23-04A5-48DC-8B8E-09108DFFFC4B}">
      <dsp:nvSpPr>
        <dsp:cNvPr id="0" name=""/>
        <dsp:cNvSpPr/>
      </dsp:nvSpPr>
      <dsp:spPr>
        <a:xfrm>
          <a:off x="4956442" y="711283"/>
          <a:ext cx="1253125" cy="1253125"/>
        </a:xfrm>
        <a:prstGeom prst="ellipse">
          <a:avLst/>
        </a:prstGeom>
        <a:solidFill>
          <a:schemeClr val="accent5">
            <a:alpha val="90000"/>
            <a:hueOff val="0"/>
            <a:satOff val="0"/>
            <a:lumOff val="0"/>
            <a:alphaOff val="-6667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i="0" kern="1200" dirty="0" err="1" smtClean="0"/>
            <a:t>Мемлекеттік</a:t>
          </a:r>
          <a:endParaRPr lang="ru-RU" sz="1200" kern="1200" dirty="0"/>
        </a:p>
      </dsp:txBody>
      <dsp:txXfrm>
        <a:off x="4956442" y="711283"/>
        <a:ext cx="1253125" cy="1253125"/>
      </dsp:txXfrm>
    </dsp:sp>
    <dsp:sp modelId="{591C163F-22E8-48E8-B1C4-AB15FE8411A8}">
      <dsp:nvSpPr>
        <dsp:cNvPr id="0" name=""/>
        <dsp:cNvSpPr/>
      </dsp:nvSpPr>
      <dsp:spPr>
        <a:xfrm rot="771429">
          <a:off x="4908910" y="2486829"/>
          <a:ext cx="294235" cy="473402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shade val="90000"/>
            <a:hueOff val="-22125"/>
            <a:satOff val="72"/>
            <a:lumOff val="6747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kern="1200"/>
        </a:p>
      </dsp:txBody>
      <dsp:txXfrm rot="771429">
        <a:off x="4908910" y="2486829"/>
        <a:ext cx="294235" cy="473402"/>
      </dsp:txXfrm>
    </dsp:sp>
    <dsp:sp modelId="{F1604D2E-67AB-438A-924D-C860ADEEB4C7}">
      <dsp:nvSpPr>
        <dsp:cNvPr id="0" name=""/>
        <dsp:cNvSpPr/>
      </dsp:nvSpPr>
      <dsp:spPr>
        <a:xfrm>
          <a:off x="5319059" y="2300012"/>
          <a:ext cx="1253125" cy="1253125"/>
        </a:xfrm>
        <a:prstGeom prst="ellipse">
          <a:avLst/>
        </a:prstGeom>
        <a:solidFill>
          <a:schemeClr val="accent5">
            <a:alpha val="90000"/>
            <a:hueOff val="0"/>
            <a:satOff val="0"/>
            <a:lumOff val="0"/>
            <a:alphaOff val="-13333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i="0" kern="1200" dirty="0" smtClean="0"/>
            <a:t>Жеке</a:t>
          </a:r>
          <a:endParaRPr lang="ru-RU" sz="1600" kern="1200" dirty="0"/>
        </a:p>
      </dsp:txBody>
      <dsp:txXfrm>
        <a:off x="5319059" y="2300012"/>
        <a:ext cx="1253125" cy="1253125"/>
      </dsp:txXfrm>
    </dsp:sp>
    <dsp:sp modelId="{A86415F0-E37D-4B90-B93F-F885C688B3C1}">
      <dsp:nvSpPr>
        <dsp:cNvPr id="0" name=""/>
        <dsp:cNvSpPr/>
      </dsp:nvSpPr>
      <dsp:spPr>
        <a:xfrm rot="3857143">
          <a:off x="4386568" y="3141826"/>
          <a:ext cx="294235" cy="473402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shade val="90000"/>
            <a:hueOff val="-33187"/>
            <a:satOff val="107"/>
            <a:lumOff val="1012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kern="1200"/>
        </a:p>
      </dsp:txBody>
      <dsp:txXfrm rot="3857143">
        <a:off x="4386568" y="3141826"/>
        <a:ext cx="294235" cy="473402"/>
      </dsp:txXfrm>
    </dsp:sp>
    <dsp:sp modelId="{CF6771E6-3D7D-446C-AD70-EA27AE5900C7}">
      <dsp:nvSpPr>
        <dsp:cNvPr id="0" name=""/>
        <dsp:cNvSpPr/>
      </dsp:nvSpPr>
      <dsp:spPr>
        <a:xfrm>
          <a:off x="4303029" y="3574073"/>
          <a:ext cx="1253125" cy="1253125"/>
        </a:xfrm>
        <a:prstGeom prst="ellipse">
          <a:avLst/>
        </a:prstGeom>
        <a:solidFill>
          <a:schemeClr val="accent5">
            <a:alpha val="90000"/>
            <a:hueOff val="0"/>
            <a:satOff val="0"/>
            <a:lumOff val="0"/>
            <a:alphaOff val="-2000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i="0" kern="1200" dirty="0" err="1" smtClean="0"/>
            <a:t>Өндірістік</a:t>
          </a:r>
          <a:endParaRPr lang="ru-RU" sz="1600" kern="1200" dirty="0"/>
        </a:p>
      </dsp:txBody>
      <dsp:txXfrm>
        <a:off x="4303029" y="3574073"/>
        <a:ext cx="1253125" cy="1253125"/>
      </dsp:txXfrm>
    </dsp:sp>
    <dsp:sp modelId="{A9938B83-7D1E-42D9-82C9-5FA14D2EFB28}">
      <dsp:nvSpPr>
        <dsp:cNvPr id="0" name=""/>
        <dsp:cNvSpPr/>
      </dsp:nvSpPr>
      <dsp:spPr>
        <a:xfrm rot="6942857">
          <a:off x="3548795" y="3141826"/>
          <a:ext cx="294235" cy="473402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shade val="90000"/>
            <a:hueOff val="-44249"/>
            <a:satOff val="143"/>
            <a:lumOff val="1349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kern="1200"/>
        </a:p>
      </dsp:txBody>
      <dsp:txXfrm rot="6942857">
        <a:off x="3548795" y="3141826"/>
        <a:ext cx="294235" cy="473402"/>
      </dsp:txXfrm>
    </dsp:sp>
    <dsp:sp modelId="{68CCD27D-4CCC-488F-8B05-21CF250A745A}">
      <dsp:nvSpPr>
        <dsp:cNvPr id="0" name=""/>
        <dsp:cNvSpPr/>
      </dsp:nvSpPr>
      <dsp:spPr>
        <a:xfrm>
          <a:off x="2673444" y="3574073"/>
          <a:ext cx="1253125" cy="1253125"/>
        </a:xfrm>
        <a:prstGeom prst="ellipse">
          <a:avLst/>
        </a:prstGeom>
        <a:solidFill>
          <a:schemeClr val="accent5">
            <a:alpha val="90000"/>
            <a:hueOff val="0"/>
            <a:satOff val="0"/>
            <a:lumOff val="0"/>
            <a:alphaOff val="-26667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i="0" kern="1200" dirty="0" err="1" smtClean="0"/>
            <a:t>Интеллектуалды</a:t>
          </a:r>
          <a:endParaRPr lang="ru-RU" sz="1200" kern="1200" dirty="0"/>
        </a:p>
      </dsp:txBody>
      <dsp:txXfrm>
        <a:off x="2673444" y="3574073"/>
        <a:ext cx="1253125" cy="1253125"/>
      </dsp:txXfrm>
    </dsp:sp>
    <dsp:sp modelId="{9D2CA147-DF4A-4CA9-A9FE-3DB163652B52}">
      <dsp:nvSpPr>
        <dsp:cNvPr id="0" name=""/>
        <dsp:cNvSpPr/>
      </dsp:nvSpPr>
      <dsp:spPr>
        <a:xfrm rot="10028571">
          <a:off x="3026453" y="2486829"/>
          <a:ext cx="294235" cy="473402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shade val="90000"/>
            <a:hueOff val="-55312"/>
            <a:satOff val="179"/>
            <a:lumOff val="16867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kern="1200"/>
        </a:p>
      </dsp:txBody>
      <dsp:txXfrm rot="10028571">
        <a:off x="3026453" y="2486829"/>
        <a:ext cx="294235" cy="473402"/>
      </dsp:txXfrm>
    </dsp:sp>
    <dsp:sp modelId="{07E316FD-2D60-4B25-A5F7-01078A04EDA9}">
      <dsp:nvSpPr>
        <dsp:cNvPr id="0" name=""/>
        <dsp:cNvSpPr/>
      </dsp:nvSpPr>
      <dsp:spPr>
        <a:xfrm>
          <a:off x="1657414" y="2300012"/>
          <a:ext cx="1253125" cy="1253125"/>
        </a:xfrm>
        <a:prstGeom prst="ellipse">
          <a:avLst/>
        </a:prstGeom>
        <a:solidFill>
          <a:schemeClr val="accent5">
            <a:alpha val="90000"/>
            <a:hueOff val="0"/>
            <a:satOff val="0"/>
            <a:lumOff val="0"/>
            <a:alphaOff val="-33333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i="0" kern="1200" dirty="0" err="1" smtClean="0"/>
            <a:t>Бақылайтын</a:t>
          </a:r>
          <a:endParaRPr lang="ru-RU" sz="1600" kern="1200" dirty="0"/>
        </a:p>
      </dsp:txBody>
      <dsp:txXfrm>
        <a:off x="1657414" y="2300012"/>
        <a:ext cx="1253125" cy="1253125"/>
      </dsp:txXfrm>
    </dsp:sp>
    <dsp:sp modelId="{2AF334F0-859F-4322-B795-409661B12E59}">
      <dsp:nvSpPr>
        <dsp:cNvPr id="0" name=""/>
        <dsp:cNvSpPr/>
      </dsp:nvSpPr>
      <dsp:spPr>
        <a:xfrm rot="13114286">
          <a:off x="3212875" y="1670061"/>
          <a:ext cx="294235" cy="473402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shade val="90000"/>
            <a:hueOff val="-66374"/>
            <a:satOff val="215"/>
            <a:lumOff val="2024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kern="1200"/>
        </a:p>
      </dsp:txBody>
      <dsp:txXfrm rot="13114286">
        <a:off x="3212875" y="1670061"/>
        <a:ext cx="294235" cy="473402"/>
      </dsp:txXfrm>
    </dsp:sp>
    <dsp:sp modelId="{466DC102-2C85-4B5E-B47B-05F5F024B058}">
      <dsp:nvSpPr>
        <dsp:cNvPr id="0" name=""/>
        <dsp:cNvSpPr/>
      </dsp:nvSpPr>
      <dsp:spPr>
        <a:xfrm>
          <a:off x="2020031" y="711283"/>
          <a:ext cx="1253125" cy="1253125"/>
        </a:xfrm>
        <a:prstGeom prst="ellipse">
          <a:avLst/>
        </a:prstGeom>
        <a:solidFill>
          <a:schemeClr val="accent5">
            <a:alpha val="90000"/>
            <a:hueOff val="0"/>
            <a:satOff val="0"/>
            <a:lumOff val="0"/>
            <a:alphaOff val="-4000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i="0" kern="1200" dirty="0" err="1" smtClean="0"/>
            <a:t>Бақыламайтын</a:t>
          </a:r>
          <a:endParaRPr lang="ru-RU" sz="1400" kern="1200" dirty="0"/>
        </a:p>
      </dsp:txBody>
      <dsp:txXfrm>
        <a:off x="2020031" y="711283"/>
        <a:ext cx="1253125" cy="1253125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0CC6C330-155E-45D8-8BB6-94B9DE4433BE}" type="datetimeFigureOut">
              <a:rPr lang="ru-RU" smtClean="0"/>
              <a:pPr/>
              <a:t>02.11.2020</a:t>
            </a:fld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F72F4FFD-8E21-4D20-B3D2-5B736CE2CA8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CC6C330-155E-45D8-8BB6-94B9DE4433BE}" type="datetimeFigureOut">
              <a:rPr lang="ru-RU" smtClean="0"/>
              <a:pPr/>
              <a:t>02.11.2020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72F4FFD-8E21-4D20-B3D2-5B736CE2CA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0CC6C330-155E-45D8-8BB6-94B9DE4433BE}" type="datetimeFigureOut">
              <a:rPr lang="ru-RU" smtClean="0"/>
              <a:pPr/>
              <a:t>02.11.2020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F72F4FFD-8E21-4D20-B3D2-5B736CE2CA8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CC6C330-155E-45D8-8BB6-94B9DE4433BE}" type="datetimeFigureOut">
              <a:rPr lang="ru-RU" smtClean="0"/>
              <a:pPr/>
              <a:t>02.11.2020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F72F4FFD-8E21-4D20-B3D2-5B736CE2CA8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CC6C330-155E-45D8-8BB6-94B9DE4433BE}" type="datetimeFigureOut">
              <a:rPr lang="ru-RU" smtClean="0"/>
              <a:pPr/>
              <a:t>02.11.2020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F72F4FFD-8E21-4D20-B3D2-5B736CE2CA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CC6C330-155E-45D8-8BB6-94B9DE4433BE}" type="datetimeFigureOut">
              <a:rPr lang="ru-RU" smtClean="0"/>
              <a:pPr/>
              <a:t>02.11.2020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72F4FFD-8E21-4D20-B3D2-5B736CE2CA8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CC6C330-155E-45D8-8BB6-94B9DE4433BE}" type="datetimeFigureOut">
              <a:rPr lang="ru-RU" smtClean="0"/>
              <a:pPr/>
              <a:t>02.11.2020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72F4FFD-8E21-4D20-B3D2-5B736CE2CA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9" name="Дата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0CC6C330-155E-45D8-8BB6-94B9DE4433BE}" type="datetimeFigureOut">
              <a:rPr lang="ru-RU" smtClean="0"/>
              <a:pPr/>
              <a:t>02.11.2020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F72F4FFD-8E21-4D20-B3D2-5B736CE2CA8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0CC6C330-155E-45D8-8BB6-94B9DE4433BE}" type="datetimeFigureOut">
              <a:rPr lang="ru-RU" smtClean="0"/>
              <a:pPr/>
              <a:t>02.11.2020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F72F4FFD-8E21-4D20-B3D2-5B736CE2CA8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CC6C330-155E-45D8-8BB6-94B9DE4433BE}" type="datetimeFigureOut">
              <a:rPr lang="ru-RU" smtClean="0"/>
              <a:pPr/>
              <a:t>02.11.2020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72F4FFD-8E21-4D20-B3D2-5B736CE2CA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CC6C330-155E-45D8-8BB6-94B9DE4433BE}" type="datetimeFigureOut">
              <a:rPr lang="ru-RU" smtClean="0"/>
              <a:pPr/>
              <a:t>02.11.2020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72F4FFD-8E21-4D20-B3D2-5B736CE2CA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0CC6C330-155E-45D8-8BB6-94B9DE4433BE}" type="datetimeFigureOut">
              <a:rPr lang="ru-RU" smtClean="0"/>
              <a:pPr/>
              <a:t>02.11.2020</a:t>
            </a:fld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F72F4FFD-8E21-4D20-B3D2-5B736CE2CA8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kk.wikipedia.org/wiki/%D0%9A%D0%B0%D0%BF%D0%B8%D1%82%D0%B0%D0%BB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ru-RU" dirty="0" smtClean="0"/>
              <a:t>Инвестиция </a:t>
            </a:r>
            <a:r>
              <a:rPr lang="ru-RU" dirty="0" err="1" smtClean="0"/>
              <a:t>түсінігі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22306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8229600" cy="1143000"/>
          </a:xfrm>
        </p:spPr>
        <p:txBody>
          <a:bodyPr/>
          <a:lstStyle/>
          <a:p>
            <a:r>
              <a:rPr lang="kk-KZ" dirty="0" smtClean="0"/>
              <a:t>Инвестиция дегеніміз не?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75856" y="2276872"/>
            <a:ext cx="5400600" cy="3366939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b="1" dirty="0"/>
              <a:t>Инвестиция</a:t>
            </a:r>
            <a:r>
              <a:rPr lang="ru-RU" dirty="0"/>
              <a:t> (</a:t>
            </a:r>
            <a:r>
              <a:rPr lang="ru-RU" dirty="0" err="1"/>
              <a:t>латынша</a:t>
            </a:r>
            <a:r>
              <a:rPr lang="ru-RU" dirty="0"/>
              <a:t> </a:t>
            </a:r>
            <a:r>
              <a:rPr lang="ru-RU" i="1" dirty="0"/>
              <a:t>і</a:t>
            </a:r>
            <a:r>
              <a:rPr lang="en-US" i="1" dirty="0" err="1"/>
              <a:t>nvest</a:t>
            </a:r>
            <a:r>
              <a:rPr lang="ru-RU" i="1" dirty="0"/>
              <a:t>і</a:t>
            </a:r>
            <a:r>
              <a:rPr lang="en-US" i="1" dirty="0"/>
              <a:t>re</a:t>
            </a:r>
            <a:r>
              <a:rPr lang="en-US" dirty="0"/>
              <a:t> – </a:t>
            </a:r>
            <a:r>
              <a:rPr lang="kk-KZ" smtClean="0"/>
              <a:t>салым салу</a:t>
            </a:r>
            <a:r>
              <a:rPr lang="ru-RU" smtClean="0"/>
              <a:t>) </a:t>
            </a:r>
            <a:r>
              <a:rPr lang="ru-RU" dirty="0"/>
              <a:t>– </a:t>
            </a:r>
            <a:r>
              <a:rPr lang="ru-RU" dirty="0" err="1"/>
              <a:t>табыс</a:t>
            </a:r>
            <a:r>
              <a:rPr lang="ru-RU" dirty="0"/>
              <a:t> </a:t>
            </a:r>
            <a:r>
              <a:rPr lang="ru-RU" dirty="0" err="1"/>
              <a:t>алу</a:t>
            </a:r>
            <a:r>
              <a:rPr lang="ru-RU" dirty="0"/>
              <a:t>, </a:t>
            </a:r>
            <a:r>
              <a:rPr lang="ru-RU" dirty="0" err="1"/>
              <a:t>меншікті</a:t>
            </a:r>
            <a:r>
              <a:rPr lang="ru-RU" dirty="0"/>
              <a:t> </a:t>
            </a:r>
            <a:r>
              <a:rPr lang="ru-RU" dirty="0" err="1"/>
              <a:t>капиталын</a:t>
            </a:r>
            <a:r>
              <a:rPr lang="ru-RU" dirty="0"/>
              <a:t> </a:t>
            </a:r>
            <a:r>
              <a:rPr lang="ru-RU" dirty="0" err="1"/>
              <a:t>молайту</a:t>
            </a:r>
            <a:r>
              <a:rPr lang="ru-RU" dirty="0"/>
              <a:t>, </a:t>
            </a:r>
            <a:r>
              <a:rPr lang="ru-RU" dirty="0" err="1"/>
              <a:t>елдің материалдық байлығы </a:t>
            </a:r>
            <a:r>
              <a:rPr lang="ru-RU" dirty="0"/>
              <a:t>мен </a:t>
            </a:r>
            <a:r>
              <a:rPr lang="ru-RU" dirty="0" err="1"/>
              <a:t>бейматериалдық сипаттағы қоғамдық құндылықтарын еселей</a:t>
            </a:r>
            <a:r>
              <a:rPr lang="ru-RU" dirty="0"/>
              <a:t> </a:t>
            </a:r>
            <a:r>
              <a:rPr lang="ru-RU" dirty="0" err="1"/>
              <a:t>түсу үшін шаруашылық жүргізуші субъектілер</a:t>
            </a:r>
            <a:r>
              <a:rPr lang="ru-RU" dirty="0"/>
              <a:t> </a:t>
            </a:r>
            <a:r>
              <a:rPr lang="ru-RU" dirty="0" err="1"/>
              <a:t>салатын</a:t>
            </a:r>
            <a:r>
              <a:rPr lang="ru-RU" dirty="0"/>
              <a:t> </a:t>
            </a:r>
            <a:r>
              <a:rPr lang="ru-RU" dirty="0" err="1"/>
              <a:t>инвестициялық </a:t>
            </a:r>
            <a:r>
              <a:rPr lang="ru-RU" dirty="0" err="1" smtClean="0"/>
              <a:t>қаражат</a:t>
            </a:r>
            <a:r>
              <a:rPr lang="en-US" dirty="0"/>
              <a:t>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7015" y="1916832"/>
            <a:ext cx="2474877" cy="3528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95389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7776864" cy="1080120"/>
          </a:xfrm>
        </p:spPr>
        <p:txBody>
          <a:bodyPr/>
          <a:lstStyle/>
          <a:p>
            <a:pPr algn="l"/>
            <a:r>
              <a:rPr lang="ru-RU" dirty="0" smtClean="0"/>
              <a:t>Инвестор </a:t>
            </a:r>
            <a:r>
              <a:rPr lang="ru-RU" dirty="0" err="1" smtClean="0"/>
              <a:t>деген</a:t>
            </a:r>
            <a:r>
              <a:rPr lang="ru-RU" dirty="0" smtClean="0"/>
              <a:t> </a:t>
            </a:r>
            <a:r>
              <a:rPr lang="kk-KZ" dirty="0" smtClean="0"/>
              <a:t>кім?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700808"/>
            <a:ext cx="5256584" cy="4526280"/>
          </a:xfrm>
        </p:spPr>
        <p:txBody>
          <a:bodyPr>
            <a:normAutofit fontScale="92500" lnSpcReduction="20000"/>
          </a:bodyPr>
          <a:lstStyle/>
          <a:p>
            <a:r>
              <a:rPr lang="ru-RU" b="1" dirty="0"/>
              <a:t>Инвестор </a:t>
            </a:r>
            <a:r>
              <a:rPr lang="ru-RU" dirty="0"/>
              <a:t>– </a:t>
            </a:r>
            <a:r>
              <a:rPr lang="ru-RU" dirty="0" err="1"/>
              <a:t>бұл</a:t>
            </a:r>
            <a:r>
              <a:rPr lang="ru-RU" dirty="0"/>
              <a:t> </a:t>
            </a:r>
            <a:r>
              <a:rPr lang="ru-RU" dirty="0" err="1"/>
              <a:t>өзіндік</a:t>
            </a:r>
            <a:r>
              <a:rPr lang="ru-RU" dirty="0"/>
              <a:t> </a:t>
            </a:r>
            <a:r>
              <a:rPr lang="ru-RU" dirty="0" err="1"/>
              <a:t>немесе</a:t>
            </a:r>
            <a:r>
              <a:rPr lang="ru-RU" dirty="0"/>
              <a:t> </a:t>
            </a:r>
            <a:r>
              <a:rPr lang="ru-RU" dirty="0" err="1"/>
              <a:t>несиеге</a:t>
            </a:r>
            <a:r>
              <a:rPr lang="ru-RU" dirty="0"/>
              <a:t> </a:t>
            </a:r>
            <a:r>
              <a:rPr lang="ru-RU" dirty="0" err="1"/>
              <a:t>алынған</a:t>
            </a:r>
            <a:r>
              <a:rPr lang="ru-RU" dirty="0"/>
              <a:t> </a:t>
            </a:r>
            <a:r>
              <a:rPr lang="ru-RU" dirty="0" err="1"/>
              <a:t>немесе</a:t>
            </a:r>
            <a:r>
              <a:rPr lang="ru-RU" dirty="0"/>
              <a:t> </a:t>
            </a:r>
            <a:r>
              <a:rPr lang="ru-RU" dirty="0" err="1"/>
              <a:t>басқа</a:t>
            </a:r>
            <a:r>
              <a:rPr lang="ru-RU" dirty="0"/>
              <a:t> </a:t>
            </a:r>
            <a:r>
              <a:rPr lang="ru-RU" dirty="0" err="1"/>
              <a:t>жақтан</a:t>
            </a:r>
            <a:r>
              <a:rPr lang="ru-RU" dirty="0"/>
              <a:t> </a:t>
            </a:r>
            <a:r>
              <a:rPr lang="ru-RU" dirty="0" err="1"/>
              <a:t>тартылған</a:t>
            </a:r>
            <a:r>
              <a:rPr lang="ru-RU" dirty="0"/>
              <a:t> </a:t>
            </a:r>
            <a:r>
              <a:rPr lang="ru-RU" dirty="0" err="1"/>
              <a:t>қаражатты</a:t>
            </a:r>
            <a:r>
              <a:rPr lang="ru-RU" dirty="0"/>
              <a:t> </a:t>
            </a:r>
            <a:r>
              <a:rPr lang="ru-RU" dirty="0" err="1"/>
              <a:t>инвестициялық</a:t>
            </a:r>
            <a:r>
              <a:rPr lang="ru-RU" dirty="0"/>
              <a:t> </a:t>
            </a:r>
            <a:r>
              <a:rPr lang="ru-RU" dirty="0" err="1"/>
              <a:t>жобаларға</a:t>
            </a:r>
            <a:r>
              <a:rPr lang="ru-RU" dirty="0"/>
              <a:t> </a:t>
            </a:r>
            <a:r>
              <a:rPr lang="ru-RU" dirty="0" err="1"/>
              <a:t>құятын</a:t>
            </a:r>
            <a:r>
              <a:rPr lang="ru-RU" dirty="0"/>
              <a:t> </a:t>
            </a:r>
            <a:r>
              <a:rPr lang="ru-RU" dirty="0" err="1"/>
              <a:t>заңды</a:t>
            </a:r>
            <a:r>
              <a:rPr lang="ru-RU" dirty="0"/>
              <a:t> </a:t>
            </a:r>
            <a:r>
              <a:rPr lang="ru-RU" dirty="0" err="1"/>
              <a:t>немесе</a:t>
            </a:r>
            <a:r>
              <a:rPr lang="ru-RU" dirty="0"/>
              <a:t> </a:t>
            </a:r>
            <a:r>
              <a:rPr lang="ru-RU" dirty="0" err="1"/>
              <a:t>жеке</a:t>
            </a:r>
            <a:r>
              <a:rPr lang="ru-RU" dirty="0"/>
              <a:t> </a:t>
            </a:r>
            <a:r>
              <a:rPr lang="ru-RU" dirty="0" err="1"/>
              <a:t>тұлға</a:t>
            </a:r>
            <a:r>
              <a:rPr lang="ru-RU" dirty="0"/>
              <a:t>. Инвестор </a:t>
            </a:r>
            <a:r>
              <a:rPr lang="ru-RU" dirty="0" err="1"/>
              <a:t>тәуекелдердің</a:t>
            </a:r>
            <a:r>
              <a:rPr lang="ru-RU" dirty="0"/>
              <a:t> аз </a:t>
            </a:r>
            <a:r>
              <a:rPr lang="ru-RU" dirty="0" err="1"/>
              <a:t>болуын</a:t>
            </a:r>
            <a:r>
              <a:rPr lang="ru-RU" dirty="0"/>
              <a:t> </a:t>
            </a:r>
            <a:r>
              <a:rPr lang="ru-RU" dirty="0" err="1"/>
              <a:t>қалайды</a:t>
            </a:r>
            <a:r>
              <a:rPr lang="ru-RU" dirty="0"/>
              <a:t>. </a:t>
            </a:r>
            <a:r>
              <a:rPr lang="ru-RU" dirty="0" err="1"/>
              <a:t>Олар</a:t>
            </a:r>
            <a:r>
              <a:rPr lang="ru-RU" dirty="0"/>
              <a:t> </a:t>
            </a:r>
            <a:r>
              <a:rPr lang="ru-RU" dirty="0" err="1"/>
              <a:t>стратегиялық</a:t>
            </a:r>
            <a:r>
              <a:rPr lang="ru-RU" dirty="0"/>
              <a:t> </a:t>
            </a:r>
            <a:r>
              <a:rPr lang="ru-RU" dirty="0" err="1"/>
              <a:t>немесе</a:t>
            </a:r>
            <a:r>
              <a:rPr lang="ru-RU" dirty="0"/>
              <a:t> </a:t>
            </a:r>
            <a:r>
              <a:rPr lang="ru-RU" dirty="0" err="1"/>
              <a:t>портфельдік</a:t>
            </a:r>
            <a:r>
              <a:rPr lang="ru-RU" dirty="0"/>
              <a:t> инвестор </a:t>
            </a:r>
            <a:r>
              <a:rPr lang="ru-RU" dirty="0" err="1"/>
              <a:t>болып</a:t>
            </a:r>
            <a:r>
              <a:rPr lang="ru-RU" dirty="0"/>
              <a:t> </a:t>
            </a:r>
            <a:r>
              <a:rPr lang="ru-RU" dirty="0" err="1"/>
              <a:t>бөлінеді</a:t>
            </a:r>
            <a:r>
              <a:rPr lang="ru-RU" dirty="0"/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13648" y="1556792"/>
            <a:ext cx="2545162" cy="30963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3746670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600" dirty="0" err="1">
                <a:effectLst/>
              </a:rPr>
              <a:t>Инвестициялар</a:t>
            </a:r>
            <a:r>
              <a:rPr lang="ru-RU" sz="3600" dirty="0">
                <a:effectLst/>
              </a:rPr>
              <a:t> </a:t>
            </a:r>
            <a:r>
              <a:rPr lang="ru-RU" sz="3600" dirty="0" err="1">
                <a:effectLst/>
              </a:rPr>
              <a:t>төмендегі</a:t>
            </a:r>
            <a:r>
              <a:rPr lang="ru-RU" sz="3600" dirty="0">
                <a:effectLst/>
              </a:rPr>
              <a:t> </a:t>
            </a:r>
            <a:r>
              <a:rPr lang="ru-RU" sz="3600" dirty="0" err="1">
                <a:effectLst/>
              </a:rPr>
              <a:t>мақсаттарды</a:t>
            </a:r>
            <a:r>
              <a:rPr lang="ru-RU" sz="3600" dirty="0">
                <a:effectLst/>
              </a:rPr>
              <a:t> </a:t>
            </a:r>
            <a:r>
              <a:rPr lang="ru-RU" sz="3600" dirty="0" err="1">
                <a:effectLst/>
              </a:rPr>
              <a:t>шешуге</a:t>
            </a:r>
            <a:r>
              <a:rPr lang="ru-RU" sz="3600" dirty="0">
                <a:effectLst/>
              </a:rPr>
              <a:t> </a:t>
            </a:r>
            <a:r>
              <a:rPr lang="ru-RU" sz="3600" dirty="0" err="1">
                <a:effectLst/>
              </a:rPr>
              <a:t>көмектеседі</a:t>
            </a:r>
            <a:r>
              <a:rPr lang="ru-RU" sz="3600" dirty="0">
                <a:effectLst/>
              </a:rPr>
              <a:t> :</a:t>
            </a:r>
            <a:endParaRPr lang="ru-RU" sz="3600" dirty="0"/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031952015"/>
              </p:ext>
            </p:extLst>
          </p:nvPr>
        </p:nvGraphicFramePr>
        <p:xfrm>
          <a:off x="457200" y="1646238"/>
          <a:ext cx="82296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2313175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err="1">
                <a:effectLst/>
              </a:rPr>
              <a:t>Барлық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инвестицияларды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екі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негізгі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топқа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бөлуге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болады</a:t>
            </a:r>
            <a:r>
              <a:rPr lang="ru-RU" dirty="0">
                <a:effectLst/>
              </a:rPr>
              <a:t> :</a:t>
            </a:r>
            <a:endParaRPr lang="ru-RU" dirty="0"/>
          </a:p>
        </p:txBody>
      </p:sp>
      <p:graphicFrame>
        <p:nvGraphicFramePr>
          <p:cNvPr id="11" name="Объект 1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178299637"/>
              </p:ext>
            </p:extLst>
          </p:nvPr>
        </p:nvGraphicFramePr>
        <p:xfrm>
          <a:off x="457200" y="1646238"/>
          <a:ext cx="82296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3973699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001493578"/>
              </p:ext>
            </p:extLst>
          </p:nvPr>
        </p:nvGraphicFramePr>
        <p:xfrm>
          <a:off x="467544" y="1556792"/>
          <a:ext cx="8229600" cy="48314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899592" y="404664"/>
            <a:ext cx="7560840" cy="1050117"/>
          </a:xfrm>
        </p:spPr>
        <p:txBody>
          <a:bodyPr>
            <a:noAutofit/>
          </a:bodyPr>
          <a:lstStyle/>
          <a:p>
            <a:pPr algn="ctr"/>
            <a:r>
              <a:rPr lang="ru-RU" sz="3600" b="1" cap="all" dirty="0">
                <a:effectLst/>
              </a:rPr>
              <a:t>ИНВЕСТИЦИЯЛАРДЫҢ НЕГІЗГІ </a:t>
            </a:r>
            <a:r>
              <a:rPr lang="ru-RU" sz="3600" b="1" cap="all" dirty="0" smtClean="0">
                <a:effectLst/>
              </a:rPr>
              <a:t>ТҮРЛЕРІ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xmlns="" val="2942885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67853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r>
              <a:rPr lang="ru-RU" sz="2400" b="1" dirty="0" err="1"/>
              <a:t>Әрекет</a:t>
            </a:r>
            <a:r>
              <a:rPr lang="ru-RU" sz="2400" b="1" dirty="0"/>
              <a:t> </a:t>
            </a:r>
            <a:r>
              <a:rPr lang="ru-RU" sz="2400" b="1" dirty="0" err="1"/>
              <a:t>ету</a:t>
            </a:r>
            <a:r>
              <a:rPr lang="ru-RU" sz="2400" b="1" dirty="0"/>
              <a:t> </a:t>
            </a:r>
            <a:r>
              <a:rPr lang="ru-RU" sz="2400" b="1" dirty="0" err="1"/>
              <a:t>жағынан</a:t>
            </a:r>
            <a:r>
              <a:rPr lang="ru-RU" sz="2400" b="1" dirty="0"/>
              <a:t> </a:t>
            </a:r>
            <a:r>
              <a:rPr lang="ru-RU" sz="2400" b="1" dirty="0" err="1"/>
              <a:t>қарастырғанда</a:t>
            </a:r>
            <a:r>
              <a:rPr lang="ru-RU" sz="2400" b="1" dirty="0"/>
              <a:t> </a:t>
            </a:r>
            <a:r>
              <a:rPr lang="ru-RU" sz="2400" b="1" dirty="0" err="1"/>
              <a:t>инвестици</a:t>
            </a:r>
            <a:r>
              <a:rPr lang="ru-RU" sz="2400" b="1" dirty="0"/>
              <a:t> </a:t>
            </a:r>
            <a:r>
              <a:rPr lang="ru-RU" sz="2400" b="1" dirty="0" err="1"/>
              <a:t>ялар</a:t>
            </a:r>
            <a:r>
              <a:rPr lang="ru-RU" sz="2400" b="1" dirty="0"/>
              <a:t> </a:t>
            </a:r>
            <a:r>
              <a:rPr lang="ru-RU" sz="2400" b="1" dirty="0" err="1"/>
              <a:t>мына</a:t>
            </a:r>
            <a:r>
              <a:rPr lang="ru-RU" sz="2400" b="1" dirty="0"/>
              <a:t> </a:t>
            </a:r>
            <a:r>
              <a:rPr lang="ru-RU" sz="2400" b="1" dirty="0" err="1"/>
              <a:t>түрлерге</a:t>
            </a:r>
            <a:r>
              <a:rPr lang="ru-RU" sz="2400" b="1" dirty="0"/>
              <a:t> </a:t>
            </a:r>
            <a:r>
              <a:rPr lang="ru-RU" sz="2400" b="1" dirty="0" err="1" smtClean="0"/>
              <a:t>бөлінеді</a:t>
            </a:r>
            <a:r>
              <a:rPr lang="ru-RU" sz="2400" b="1" dirty="0" smtClean="0"/>
              <a:t>:</a:t>
            </a:r>
            <a:endParaRPr lang="ru-RU" sz="2400" b="1" dirty="0"/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323528" y="1700808"/>
            <a:ext cx="7920880" cy="4526280"/>
          </a:xfrm>
          <a:prstGeom prst="rect">
            <a:avLst/>
          </a:prstGeom>
        </p:spPr>
        <p:txBody>
          <a:bodyPr>
            <a:normAutofit/>
          </a:bodyPr>
          <a:lstStyle>
            <a:lvl1pPr marL="292100" indent="-292100" algn="l" rtl="0" eaLnBrk="1" latinLnBrk="0" hangingPunct="1">
              <a:spcBef>
                <a:spcPts val="0"/>
              </a:spcBef>
              <a:buClr>
                <a:schemeClr val="accent1"/>
              </a:buClr>
              <a:buSzPct val="70000"/>
              <a:buFont typeface="Wingdings 2"/>
              <a:buChar char="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rtl="0" eaLnBrk="1" latinLnBrk="0" hangingPunct="1">
              <a:spcBef>
                <a:spcPts val="400"/>
              </a:spcBef>
              <a:buClr>
                <a:schemeClr val="accent2"/>
              </a:buClr>
              <a:buSzPct val="90000"/>
              <a:buFontTx/>
              <a:buChar char="•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192024" algn="l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Wingdings 2"/>
              <a:buChar char="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82880" algn="l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ru-RU" sz="2000" b="1" dirty="0" err="1"/>
              <a:t>Алғашқы</a:t>
            </a:r>
            <a:r>
              <a:rPr lang="ru-RU" sz="2000" b="1" dirty="0"/>
              <a:t> инвестиции</a:t>
            </a:r>
          </a:p>
          <a:p>
            <a:endParaRPr lang="ru-RU" sz="2000" b="1" dirty="0" smtClean="0"/>
          </a:p>
          <a:p>
            <a:endParaRPr lang="ru-RU" sz="2000" b="1" dirty="0"/>
          </a:p>
          <a:p>
            <a:r>
              <a:rPr lang="ru-RU" sz="2000" b="1" dirty="0" err="1" smtClean="0"/>
              <a:t>Кеңейтуге</a:t>
            </a:r>
            <a:r>
              <a:rPr lang="ru-RU" sz="2000" b="1" dirty="0" smtClean="0"/>
              <a:t> </a:t>
            </a:r>
            <a:r>
              <a:rPr lang="ru-RU" sz="2000" b="1" dirty="0" err="1"/>
              <a:t>бағытталған</a:t>
            </a:r>
            <a:r>
              <a:rPr lang="ru-RU" sz="2000" b="1" dirty="0"/>
              <a:t> и </a:t>
            </a:r>
            <a:r>
              <a:rPr lang="ru-RU" sz="2000" b="1" dirty="0" err="1" smtClean="0"/>
              <a:t>нвестициялар</a:t>
            </a:r>
            <a:endParaRPr lang="ru-RU" sz="2000" b="1" dirty="0"/>
          </a:p>
          <a:p>
            <a:endParaRPr lang="ru-RU" sz="2000" b="1" dirty="0" smtClean="0"/>
          </a:p>
          <a:p>
            <a:endParaRPr lang="ru-RU" sz="2000" b="1" dirty="0"/>
          </a:p>
          <a:p>
            <a:r>
              <a:rPr lang="ru-RU" sz="2000" b="1" dirty="0" err="1" smtClean="0"/>
              <a:t>Реинвестициялар</a:t>
            </a:r>
            <a:r>
              <a:rPr lang="ru-RU" sz="2000" b="1" dirty="0" smtClean="0"/>
              <a:t> </a:t>
            </a:r>
            <a:r>
              <a:rPr lang="ru-RU" sz="2000" b="1" dirty="0"/>
              <a:t>– </a:t>
            </a:r>
            <a:r>
              <a:rPr lang="ru-RU" sz="2000" b="1" dirty="0" err="1"/>
              <a:t>кәсіпорынның</a:t>
            </a:r>
            <a:r>
              <a:rPr lang="ru-RU" sz="2000" b="1" dirty="0"/>
              <a:t> бос </a:t>
            </a:r>
            <a:r>
              <a:rPr lang="ru-RU" sz="2000" b="1" dirty="0" err="1"/>
              <a:t>қаражатын</a:t>
            </a:r>
            <a:r>
              <a:rPr lang="ru-RU" sz="2000" b="1" dirty="0"/>
              <a:t> </a:t>
            </a:r>
            <a:r>
              <a:rPr lang="ru-RU" sz="2000" b="1" dirty="0" err="1"/>
              <a:t>жаңа</a:t>
            </a:r>
            <a:r>
              <a:rPr lang="ru-RU" sz="2000" b="1" dirty="0"/>
              <a:t> </a:t>
            </a:r>
            <a:r>
              <a:rPr lang="ru-RU" sz="2000" b="1" dirty="0" err="1"/>
              <a:t>құралдарды</a:t>
            </a:r>
            <a:r>
              <a:rPr lang="ru-RU" sz="2000" b="1" dirty="0"/>
              <a:t> </a:t>
            </a:r>
            <a:r>
              <a:rPr lang="ru-RU" sz="2000" b="1" dirty="0" err="1"/>
              <a:t>сатып</a:t>
            </a:r>
            <a:r>
              <a:rPr lang="ru-RU" sz="2000" b="1" dirty="0"/>
              <a:t> </a:t>
            </a:r>
            <a:r>
              <a:rPr lang="ru-RU" sz="2000" b="1" dirty="0" err="1"/>
              <a:t>алуға</a:t>
            </a:r>
            <a:r>
              <a:rPr lang="ru-RU" sz="2000" b="1" dirty="0"/>
              <a:t> </a:t>
            </a:r>
            <a:r>
              <a:rPr lang="ru-RU" sz="2000" b="1" dirty="0" err="1"/>
              <a:t>бағыттау</a:t>
            </a:r>
            <a:endParaRPr lang="ru-RU" sz="2000" b="1" dirty="0"/>
          </a:p>
          <a:p>
            <a:endParaRPr lang="ru-RU" sz="2000" b="1" dirty="0" smtClean="0"/>
          </a:p>
          <a:p>
            <a:endParaRPr lang="ru-RU" sz="2000" b="1" dirty="0"/>
          </a:p>
          <a:p>
            <a:r>
              <a:rPr lang="ru-RU" sz="2000" b="1" dirty="0" err="1" smtClean="0"/>
              <a:t>Негізгі</a:t>
            </a:r>
            <a:r>
              <a:rPr lang="ru-RU" sz="2000" b="1" dirty="0" smtClean="0"/>
              <a:t> </a:t>
            </a:r>
            <a:r>
              <a:rPr lang="ru-RU" sz="2000" b="1" dirty="0" err="1"/>
              <a:t>фондыларды</a:t>
            </a:r>
            <a:r>
              <a:rPr lang="ru-RU" sz="2000" b="1" dirty="0"/>
              <a:t> </a:t>
            </a:r>
            <a:r>
              <a:rPr lang="ru-RU" sz="2000" b="1" dirty="0" err="1"/>
              <a:t>алмастыруға</a:t>
            </a:r>
            <a:r>
              <a:rPr lang="ru-RU" sz="2000" b="1" dirty="0"/>
              <a:t> </a:t>
            </a:r>
            <a:r>
              <a:rPr lang="ru-RU" sz="2000" b="1" dirty="0" err="1"/>
              <a:t>арналған</a:t>
            </a:r>
            <a:r>
              <a:rPr lang="ru-RU" sz="2000" b="1" dirty="0"/>
              <a:t> </a:t>
            </a:r>
            <a:r>
              <a:rPr lang="ru-RU" sz="2000" b="1" dirty="0" err="1" smtClean="0"/>
              <a:t>инвестициялар</a:t>
            </a:r>
            <a:endParaRPr lang="ru-RU" sz="2000" b="1" dirty="0"/>
          </a:p>
          <a:p>
            <a:endParaRPr lang="ru-RU" sz="2000" b="1" dirty="0" smtClean="0"/>
          </a:p>
          <a:p>
            <a:endParaRPr lang="ru-RU" sz="2000" b="1" dirty="0"/>
          </a:p>
          <a:p>
            <a:r>
              <a:rPr lang="ru-RU" sz="2000" b="1" dirty="0" err="1" smtClean="0"/>
              <a:t>Диверсификацияға</a:t>
            </a:r>
            <a:r>
              <a:rPr lang="ru-RU" sz="2000" b="1" dirty="0" smtClean="0"/>
              <a:t> </a:t>
            </a:r>
            <a:r>
              <a:rPr lang="ru-RU" sz="2000" b="1" dirty="0" err="1"/>
              <a:t>бағытталатын</a:t>
            </a:r>
            <a:r>
              <a:rPr lang="ru-RU" sz="2000" b="1" dirty="0"/>
              <a:t> </a:t>
            </a:r>
            <a:r>
              <a:rPr lang="ru-RU" sz="2000" b="1" dirty="0" err="1" smtClean="0"/>
              <a:t>инвестициялар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xmlns="" val="3003006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764704"/>
            <a:ext cx="8229600" cy="5623837"/>
          </a:xfrm>
        </p:spPr>
        <p:txBody>
          <a:bodyPr>
            <a:normAutofit fontScale="70000" lnSpcReduction="20000"/>
          </a:bodyPr>
          <a:lstStyle/>
          <a:p>
            <a:r>
              <a:rPr lang="ru-RU" dirty="0" err="1"/>
              <a:t>Инвестицияның</a:t>
            </a:r>
            <a:r>
              <a:rPr lang="ru-RU" dirty="0"/>
              <a:t> </a:t>
            </a:r>
            <a:r>
              <a:rPr lang="ru-RU" dirty="0" err="1"/>
              <a:t>күрделі</a:t>
            </a:r>
            <a:r>
              <a:rPr lang="ru-RU" dirty="0"/>
              <a:t> </a:t>
            </a:r>
            <a:r>
              <a:rPr lang="ru-RU" dirty="0" err="1"/>
              <a:t>қаржыдан</a:t>
            </a:r>
            <a:r>
              <a:rPr lang="ru-RU" dirty="0"/>
              <a:t> </a:t>
            </a:r>
            <a:r>
              <a:rPr lang="ru-RU" dirty="0" err="1"/>
              <a:t>өзгешелігі</a:t>
            </a:r>
            <a:r>
              <a:rPr lang="ru-RU" dirty="0"/>
              <a:t> бар. </a:t>
            </a:r>
            <a:r>
              <a:rPr lang="ru-RU" dirty="0" err="1"/>
              <a:t>Инвестицияда</a:t>
            </a:r>
            <a:r>
              <a:rPr lang="ru-RU" dirty="0"/>
              <a:t> </a:t>
            </a:r>
            <a:r>
              <a:rPr lang="ru-RU" dirty="0" err="1"/>
              <a:t>қаражат</a:t>
            </a:r>
            <a:r>
              <a:rPr lang="ru-RU" dirty="0"/>
              <a:t> тек </a:t>
            </a:r>
            <a:r>
              <a:rPr lang="ru-RU" dirty="0" err="1"/>
              <a:t>материалдық</a:t>
            </a:r>
            <a:r>
              <a:rPr lang="ru-RU" dirty="0"/>
              <a:t> </a:t>
            </a:r>
            <a:r>
              <a:rPr lang="ru-RU" dirty="0" err="1"/>
              <a:t>активтерге</a:t>
            </a:r>
            <a:r>
              <a:rPr lang="ru-RU" dirty="0"/>
              <a:t> </a:t>
            </a:r>
            <a:r>
              <a:rPr lang="ru-RU" dirty="0" err="1"/>
              <a:t>ғана</a:t>
            </a:r>
            <a:r>
              <a:rPr lang="ru-RU" dirty="0"/>
              <a:t> </a:t>
            </a:r>
            <a:r>
              <a:rPr lang="ru-RU" dirty="0" err="1"/>
              <a:t>салынбайды</a:t>
            </a:r>
            <a:r>
              <a:rPr lang="ru-RU" dirty="0"/>
              <a:t>, </a:t>
            </a:r>
            <a:r>
              <a:rPr lang="ru-RU" dirty="0" err="1"/>
              <a:t>қаржылық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бейматериалдық</a:t>
            </a:r>
            <a:r>
              <a:rPr lang="ru-RU" dirty="0"/>
              <a:t> </a:t>
            </a:r>
            <a:r>
              <a:rPr lang="ru-RU" dirty="0" err="1"/>
              <a:t>активтерге</a:t>
            </a:r>
            <a:r>
              <a:rPr lang="ru-RU" dirty="0"/>
              <a:t> де </a:t>
            </a:r>
            <a:r>
              <a:rPr lang="ru-RU" dirty="0" err="1"/>
              <a:t>салынады</a:t>
            </a:r>
            <a:r>
              <a:rPr lang="ru-RU" dirty="0"/>
              <a:t>. Инвестиция </a:t>
            </a:r>
            <a:r>
              <a:rPr lang="ru-RU" dirty="0" err="1"/>
              <a:t>қаржы</a:t>
            </a:r>
            <a:r>
              <a:rPr lang="ru-RU" dirty="0"/>
              <a:t> </a:t>
            </a:r>
            <a:r>
              <a:rPr lang="ru-RU" dirty="0" err="1"/>
              <a:t>институттары</a:t>
            </a:r>
            <a:r>
              <a:rPr lang="ru-RU" dirty="0"/>
              <a:t>, </a:t>
            </a:r>
            <a:r>
              <a:rPr lang="ru-RU" dirty="0" err="1"/>
              <a:t>инновациялық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әлеуметтік</a:t>
            </a:r>
            <a:r>
              <a:rPr lang="ru-RU" dirty="0"/>
              <a:t> сала </a:t>
            </a:r>
            <a:r>
              <a:rPr lang="ru-RU" dirty="0" err="1"/>
              <a:t>арқылы</a:t>
            </a:r>
            <a:r>
              <a:rPr lang="ru-RU" dirty="0"/>
              <a:t> </a:t>
            </a:r>
            <a:r>
              <a:rPr lang="ru-RU" dirty="0" err="1"/>
              <a:t>тікелей</a:t>
            </a:r>
            <a:r>
              <a:rPr lang="ru-RU" dirty="0"/>
              <a:t> де, </a:t>
            </a:r>
            <a:r>
              <a:rPr lang="ru-RU" dirty="0" err="1"/>
              <a:t>жанамалай</a:t>
            </a:r>
            <a:r>
              <a:rPr lang="ru-RU" dirty="0"/>
              <a:t> да </a:t>
            </a:r>
            <a:r>
              <a:rPr lang="ru-RU" dirty="0" err="1"/>
              <a:t>салынады</a:t>
            </a:r>
            <a:r>
              <a:rPr lang="ru-RU" dirty="0"/>
              <a:t>. Инвестиция </a:t>
            </a:r>
            <a:r>
              <a:rPr lang="ru-RU" dirty="0" err="1"/>
              <a:t>өзінің</a:t>
            </a:r>
            <a:r>
              <a:rPr lang="ru-RU" dirty="0"/>
              <a:t> </a:t>
            </a:r>
            <a:r>
              <a:rPr lang="ru-RU" dirty="0" err="1"/>
              <a:t>құрамы</a:t>
            </a:r>
            <a:r>
              <a:rPr lang="ru-RU" dirty="0"/>
              <a:t> </a:t>
            </a:r>
            <a:r>
              <a:rPr lang="ru-RU" dirty="0" err="1"/>
              <a:t>жағынан</a:t>
            </a:r>
            <a:r>
              <a:rPr lang="ru-RU" dirty="0"/>
              <a:t> </a:t>
            </a:r>
            <a:r>
              <a:rPr lang="ru-RU" dirty="0" err="1"/>
              <a:t>біртекті</a:t>
            </a:r>
            <a:r>
              <a:rPr lang="ru-RU" dirty="0"/>
              <a:t> </a:t>
            </a:r>
            <a:r>
              <a:rPr lang="ru-RU" dirty="0" err="1"/>
              <a:t>емес</a:t>
            </a:r>
            <a:r>
              <a:rPr lang="ru-RU" dirty="0"/>
              <a:t>, </a:t>
            </a:r>
            <a:r>
              <a:rPr lang="ru-RU" dirty="0" err="1"/>
              <a:t>инвестициялау</a:t>
            </a:r>
            <a:r>
              <a:rPr lang="ru-RU" dirty="0"/>
              <a:t> </a:t>
            </a:r>
            <a:r>
              <a:rPr lang="ru-RU" dirty="0" err="1"/>
              <a:t>нысандарына</a:t>
            </a:r>
            <a:r>
              <a:rPr lang="ru-RU" dirty="0"/>
              <a:t>, </a:t>
            </a:r>
            <a:r>
              <a:rPr lang="ru-RU" dirty="0" err="1"/>
              <a:t>айналыс</a:t>
            </a:r>
            <a:r>
              <a:rPr lang="ru-RU" dirty="0"/>
              <a:t> </a:t>
            </a:r>
            <a:r>
              <a:rPr lang="ru-RU" dirty="0" err="1"/>
              <a:t>өрісіне</a:t>
            </a:r>
            <a:r>
              <a:rPr lang="ru-RU" dirty="0"/>
              <a:t>, </a:t>
            </a:r>
            <a:r>
              <a:rPr lang="ru-RU" dirty="0" err="1"/>
              <a:t>негізгі</a:t>
            </a:r>
            <a:r>
              <a:rPr lang="ru-RU" dirty="0"/>
              <a:t> </a:t>
            </a:r>
            <a:r>
              <a:rPr lang="ru-RU" dirty="0" err="1"/>
              <a:t>капиталдың</a:t>
            </a:r>
            <a:r>
              <a:rPr lang="ru-RU" dirty="0"/>
              <a:t> </a:t>
            </a:r>
            <a:r>
              <a:rPr lang="ru-RU" dirty="0" err="1"/>
              <a:t>ұдайы</a:t>
            </a:r>
            <a:r>
              <a:rPr lang="ru-RU" dirty="0"/>
              <a:t> </a:t>
            </a:r>
            <a:r>
              <a:rPr lang="ru-RU" dirty="0" err="1"/>
              <a:t>өндірісіндегі</a:t>
            </a:r>
            <a:r>
              <a:rPr lang="ru-RU" dirty="0"/>
              <a:t> </a:t>
            </a:r>
            <a:r>
              <a:rPr lang="ru-RU" dirty="0" err="1"/>
              <a:t>мақсатына</a:t>
            </a:r>
            <a:r>
              <a:rPr lang="ru-RU" dirty="0"/>
              <a:t>, </a:t>
            </a:r>
            <a:r>
              <a:rPr lang="ru-RU" dirty="0" err="1"/>
              <a:t>рөліне</a:t>
            </a:r>
            <a:r>
              <a:rPr lang="ru-RU" dirty="0"/>
              <a:t>, </a:t>
            </a:r>
            <a:r>
              <a:rPr lang="ru-RU" dirty="0" err="1"/>
              <a:t>қаржыландыру</a:t>
            </a:r>
            <a:r>
              <a:rPr lang="ru-RU" dirty="0"/>
              <a:t> </a:t>
            </a:r>
            <a:r>
              <a:rPr lang="ru-RU" dirty="0" err="1"/>
              <a:t>көздеріне</a:t>
            </a:r>
            <a:r>
              <a:rPr lang="ru-RU" dirty="0"/>
              <a:t> </a:t>
            </a:r>
            <a:r>
              <a:rPr lang="ru-RU" dirty="0" err="1"/>
              <a:t>қарай</a:t>
            </a:r>
            <a:r>
              <a:rPr lang="ru-RU" dirty="0"/>
              <a:t> </a:t>
            </a:r>
            <a:r>
              <a:rPr lang="ru-RU" dirty="0" err="1"/>
              <a:t>негізгі</a:t>
            </a:r>
            <a:r>
              <a:rPr lang="ru-RU" dirty="0"/>
              <a:t> </a:t>
            </a:r>
            <a:r>
              <a:rPr lang="ru-RU" dirty="0" err="1"/>
              <a:t>капиталға</a:t>
            </a:r>
            <a:r>
              <a:rPr lang="ru-RU" dirty="0"/>
              <a:t> </a:t>
            </a:r>
            <a:r>
              <a:rPr lang="ru-RU" dirty="0" err="1"/>
              <a:t>салынатын</a:t>
            </a:r>
            <a:r>
              <a:rPr lang="ru-RU" dirty="0"/>
              <a:t> инвестиция, </a:t>
            </a:r>
            <a:r>
              <a:rPr lang="ru-RU" dirty="0" err="1"/>
              <a:t>шетелдік</a:t>
            </a:r>
            <a:r>
              <a:rPr lang="ru-RU" dirty="0"/>
              <a:t> инвестиция, </a:t>
            </a:r>
            <a:r>
              <a:rPr lang="ru-RU" dirty="0" err="1"/>
              <a:t>қоржындық</a:t>
            </a:r>
            <a:r>
              <a:rPr lang="ru-RU" dirty="0"/>
              <a:t> инвестиция </a:t>
            </a:r>
            <a:r>
              <a:rPr lang="ru-RU" dirty="0" err="1"/>
              <a:t>түрлеріне</a:t>
            </a:r>
            <a:r>
              <a:rPr lang="ru-RU" dirty="0"/>
              <a:t> </a:t>
            </a:r>
            <a:r>
              <a:rPr lang="ru-RU" dirty="0" err="1"/>
              <a:t>бөлінеді</a:t>
            </a:r>
            <a:r>
              <a:rPr lang="ru-RU" dirty="0"/>
              <a:t>. </a:t>
            </a:r>
            <a:r>
              <a:rPr lang="ru-RU" dirty="0" err="1"/>
              <a:t>Негізгі</a:t>
            </a:r>
            <a:r>
              <a:rPr lang="ru-RU" dirty="0"/>
              <a:t> </a:t>
            </a:r>
            <a:r>
              <a:rPr lang="ru-RU" dirty="0" err="1"/>
              <a:t>капиталға</a:t>
            </a:r>
            <a:r>
              <a:rPr lang="ru-RU" dirty="0"/>
              <a:t> </a:t>
            </a:r>
            <a:r>
              <a:rPr lang="ru-RU" dirty="0" err="1"/>
              <a:t>салынатын</a:t>
            </a:r>
            <a:r>
              <a:rPr lang="ru-RU" dirty="0"/>
              <a:t> инвестиция – </a:t>
            </a:r>
            <a:r>
              <a:rPr lang="ru-RU" dirty="0" err="1"/>
              <a:t>құрылысқа</a:t>
            </a:r>
            <a:r>
              <a:rPr lang="ru-RU" dirty="0"/>
              <a:t>, </a:t>
            </a:r>
            <a:r>
              <a:rPr lang="ru-RU" dirty="0" err="1"/>
              <a:t>материалдық</a:t>
            </a:r>
            <a:r>
              <a:rPr lang="ru-RU" dirty="0"/>
              <a:t>, </a:t>
            </a:r>
            <a:r>
              <a:rPr lang="ru-RU" dirty="0" err="1"/>
              <a:t>бейматериалдық</a:t>
            </a:r>
            <a:r>
              <a:rPr lang="ru-RU" dirty="0"/>
              <a:t> </a:t>
            </a:r>
            <a:r>
              <a:rPr lang="ru-RU" dirty="0" err="1"/>
              <a:t>негізгі</a:t>
            </a:r>
            <a:r>
              <a:rPr lang="ru-RU" dirty="0"/>
              <a:t> </a:t>
            </a:r>
            <a:r>
              <a:rPr lang="ru-RU" dirty="0" err="1"/>
              <a:t>капиталды</a:t>
            </a:r>
            <a:r>
              <a:rPr lang="ru-RU" dirty="0"/>
              <a:t> </a:t>
            </a:r>
            <a:r>
              <a:rPr lang="ru-RU" dirty="0" err="1"/>
              <a:t>салуға</a:t>
            </a:r>
            <a:r>
              <a:rPr lang="ru-RU" dirty="0"/>
              <a:t>, </a:t>
            </a:r>
            <a:r>
              <a:rPr lang="ru-RU" dirty="0" err="1"/>
              <a:t>ұлғайтуға</a:t>
            </a:r>
            <a:r>
              <a:rPr lang="ru-RU" dirty="0"/>
              <a:t>, </a:t>
            </a:r>
            <a:r>
              <a:rPr lang="ru-RU" dirty="0" err="1"/>
              <a:t>қайта</a:t>
            </a:r>
            <a:r>
              <a:rPr lang="ru-RU" dirty="0"/>
              <a:t> </a:t>
            </a:r>
            <a:r>
              <a:rPr lang="ru-RU" dirty="0" err="1"/>
              <a:t>жаңғыртуға</a:t>
            </a:r>
            <a:r>
              <a:rPr lang="ru-RU" dirty="0"/>
              <a:t>, </a:t>
            </a:r>
            <a:r>
              <a:rPr lang="ru-RU" dirty="0" err="1"/>
              <a:t>техникалық</a:t>
            </a:r>
            <a:r>
              <a:rPr lang="ru-RU" dirty="0"/>
              <a:t> </a:t>
            </a:r>
            <a:r>
              <a:rPr lang="ru-RU" dirty="0" err="1"/>
              <a:t>жағынан</a:t>
            </a:r>
            <a:r>
              <a:rPr lang="ru-RU" dirty="0"/>
              <a:t> </a:t>
            </a:r>
            <a:r>
              <a:rPr lang="ru-RU" dirty="0" err="1"/>
              <a:t>қайта</a:t>
            </a:r>
            <a:r>
              <a:rPr lang="ru-RU" dirty="0"/>
              <a:t> </a:t>
            </a:r>
            <a:r>
              <a:rPr lang="ru-RU" dirty="0" err="1"/>
              <a:t>жарақтандыруға</a:t>
            </a:r>
            <a:r>
              <a:rPr lang="ru-RU" dirty="0"/>
              <a:t>, </a:t>
            </a:r>
            <a:r>
              <a:rPr lang="ru-RU" dirty="0" err="1"/>
              <a:t>күрделі</a:t>
            </a:r>
            <a:r>
              <a:rPr lang="ru-RU" dirty="0"/>
              <a:t> </a:t>
            </a:r>
            <a:r>
              <a:rPr lang="ru-RU" dirty="0" err="1"/>
              <a:t>жөндеуден</a:t>
            </a:r>
            <a:r>
              <a:rPr lang="ru-RU" dirty="0"/>
              <a:t> </a:t>
            </a:r>
            <a:r>
              <a:rPr lang="ru-RU" dirty="0" err="1"/>
              <a:t>өткізуге</a:t>
            </a:r>
            <a:r>
              <a:rPr lang="ru-RU" dirty="0"/>
              <a:t>, </a:t>
            </a:r>
            <a:r>
              <a:rPr lang="ru-RU" dirty="0" err="1"/>
              <a:t>сатып</a:t>
            </a:r>
            <a:r>
              <a:rPr lang="ru-RU" dirty="0"/>
              <a:t> </a:t>
            </a:r>
            <a:r>
              <a:rPr lang="ru-RU" dirty="0" err="1"/>
              <a:t>алуға</a:t>
            </a:r>
            <a:r>
              <a:rPr lang="ru-RU" dirty="0"/>
              <a:t>, </a:t>
            </a:r>
            <a:r>
              <a:rPr lang="ru-RU" dirty="0" err="1"/>
              <a:t>сондай-ақ</a:t>
            </a:r>
            <a:r>
              <a:rPr lang="ru-RU" dirty="0"/>
              <a:t>, </a:t>
            </a:r>
            <a:r>
              <a:rPr lang="ru-RU" dirty="0" err="1"/>
              <a:t>материалдық</a:t>
            </a:r>
            <a:r>
              <a:rPr lang="ru-RU" dirty="0"/>
              <a:t> </a:t>
            </a:r>
            <a:r>
              <a:rPr lang="ru-RU" dirty="0" err="1"/>
              <a:t>айналыс</a:t>
            </a:r>
            <a:r>
              <a:rPr lang="ru-RU" dirty="0"/>
              <a:t> </a:t>
            </a:r>
            <a:r>
              <a:rPr lang="ru-RU" dirty="0" err="1"/>
              <a:t>құралдарының</a:t>
            </a:r>
            <a:r>
              <a:rPr lang="ru-RU" dirty="0"/>
              <a:t> </a:t>
            </a:r>
            <a:r>
              <a:rPr lang="ru-RU" dirty="0" err="1"/>
              <a:t>қорларын</a:t>
            </a:r>
            <a:r>
              <a:rPr lang="ru-RU" dirty="0"/>
              <a:t> </a:t>
            </a:r>
            <a:r>
              <a:rPr lang="ru-RU" dirty="0" err="1"/>
              <a:t>толықтыруға</a:t>
            </a:r>
            <a:r>
              <a:rPr lang="ru-RU" dirty="0"/>
              <a:t> </a:t>
            </a:r>
            <a:r>
              <a:rPr lang="ru-RU" dirty="0" err="1"/>
              <a:t>жұмсалатын</a:t>
            </a:r>
            <a:r>
              <a:rPr lang="ru-RU" dirty="0"/>
              <a:t> </a:t>
            </a:r>
            <a:r>
              <a:rPr lang="ru-RU" dirty="0" err="1"/>
              <a:t>қаражат</a:t>
            </a:r>
            <a:r>
              <a:rPr lang="ru-RU" dirty="0"/>
              <a:t>.</a:t>
            </a:r>
          </a:p>
        </p:txBody>
      </p:sp>
      <p:sp>
        <p:nvSpPr>
          <p:cNvPr id="9" name="Стрелка вниз 8"/>
          <p:cNvSpPr/>
          <p:nvPr/>
        </p:nvSpPr>
        <p:spPr>
          <a:xfrm>
            <a:off x="4067944" y="5672488"/>
            <a:ext cx="1152128" cy="792088"/>
          </a:xfrm>
          <a:prstGeom prst="down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74432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867717"/>
          </a:xfrm>
        </p:spPr>
        <p:txBody>
          <a:bodyPr>
            <a:normAutofit fontScale="77500" lnSpcReduction="20000"/>
          </a:bodyPr>
          <a:lstStyle/>
          <a:p>
            <a:r>
              <a:rPr lang="ru-RU" dirty="0" err="1"/>
              <a:t>Негізгі</a:t>
            </a:r>
            <a:r>
              <a:rPr lang="ru-RU" dirty="0"/>
              <a:t> </a:t>
            </a:r>
            <a:r>
              <a:rPr lang="ru-RU" dirty="0" err="1"/>
              <a:t>капиталды</a:t>
            </a:r>
            <a:r>
              <a:rPr lang="ru-RU" dirty="0"/>
              <a:t> </a:t>
            </a:r>
            <a:r>
              <a:rPr lang="ru-RU" dirty="0" err="1"/>
              <a:t>инвестициялау</a:t>
            </a:r>
            <a:r>
              <a:rPr lang="ru-RU" dirty="0"/>
              <a:t> </a:t>
            </a:r>
            <a:r>
              <a:rPr lang="ru-RU" dirty="0" err="1"/>
              <a:t>нысандарына</a:t>
            </a:r>
            <a:r>
              <a:rPr lang="ru-RU" dirty="0"/>
              <a:t> </a:t>
            </a:r>
            <a:r>
              <a:rPr lang="ru-RU" dirty="0" err="1"/>
              <a:t>үйлер</a:t>
            </a:r>
            <a:r>
              <a:rPr lang="ru-RU" dirty="0"/>
              <a:t>, </a:t>
            </a:r>
            <a:r>
              <a:rPr lang="ru-RU" dirty="0" err="1"/>
              <a:t>ғимараттар</a:t>
            </a:r>
            <a:r>
              <a:rPr lang="ru-RU" dirty="0"/>
              <a:t>, </a:t>
            </a:r>
            <a:r>
              <a:rPr lang="ru-RU" dirty="0" err="1"/>
              <a:t>машиналар</a:t>
            </a:r>
            <a:r>
              <a:rPr lang="ru-RU" dirty="0"/>
              <a:t> мен </a:t>
            </a:r>
            <a:r>
              <a:rPr lang="ru-RU" dirty="0" err="1"/>
              <a:t>жабдықтар</a:t>
            </a:r>
            <a:r>
              <a:rPr lang="ru-RU" dirty="0"/>
              <a:t>, мал, </a:t>
            </a:r>
            <a:r>
              <a:rPr lang="ru-RU" dirty="0" err="1"/>
              <a:t>екпе</a:t>
            </a:r>
            <a:r>
              <a:rPr lang="ru-RU" dirty="0"/>
              <a:t> </a:t>
            </a:r>
            <a:r>
              <a:rPr lang="ru-RU" dirty="0" err="1"/>
              <a:t>ағаштар</a:t>
            </a:r>
            <a:r>
              <a:rPr lang="ru-RU" dirty="0"/>
              <a:t>, </a:t>
            </a:r>
            <a:r>
              <a:rPr lang="ru-RU" dirty="0" err="1"/>
              <a:t>жер</a:t>
            </a:r>
            <a:r>
              <a:rPr lang="ru-RU" dirty="0"/>
              <a:t> </a:t>
            </a:r>
            <a:r>
              <a:rPr lang="ru-RU" dirty="0" err="1"/>
              <a:t>қойнауын</a:t>
            </a:r>
            <a:r>
              <a:rPr lang="ru-RU" dirty="0"/>
              <a:t> </a:t>
            </a:r>
            <a:r>
              <a:rPr lang="ru-RU" dirty="0" err="1"/>
              <a:t>барлау</a:t>
            </a:r>
            <a:r>
              <a:rPr lang="ru-RU" dirty="0"/>
              <a:t>, </a:t>
            </a:r>
            <a:r>
              <a:rPr lang="ru-RU" dirty="0" err="1"/>
              <a:t>компьютерлік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бағдарламалық</a:t>
            </a:r>
            <a:r>
              <a:rPr lang="ru-RU" dirty="0"/>
              <a:t> </a:t>
            </a:r>
            <a:r>
              <a:rPr lang="ru-RU" dirty="0" err="1"/>
              <a:t>қамтамасыз</a:t>
            </a:r>
            <a:r>
              <a:rPr lang="ru-RU" dirty="0"/>
              <a:t> </a:t>
            </a:r>
            <a:r>
              <a:rPr lang="ru-RU" dirty="0" err="1"/>
              <a:t>ету</a:t>
            </a:r>
            <a:r>
              <a:rPr lang="ru-RU" dirty="0"/>
              <a:t>, </a:t>
            </a:r>
            <a:r>
              <a:rPr lang="ru-RU" dirty="0" err="1"/>
              <a:t>көркем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әдеби</a:t>
            </a:r>
            <a:r>
              <a:rPr lang="ru-RU" dirty="0"/>
              <a:t> </a:t>
            </a:r>
            <a:r>
              <a:rPr lang="ru-RU" dirty="0" err="1"/>
              <a:t>шығармалардың</a:t>
            </a:r>
            <a:r>
              <a:rPr lang="ru-RU" dirty="0"/>
              <a:t> </a:t>
            </a:r>
            <a:r>
              <a:rPr lang="ru-RU" dirty="0" err="1"/>
              <a:t>түпнұсқалары</a:t>
            </a:r>
            <a:r>
              <a:rPr lang="ru-RU" dirty="0"/>
              <a:t>, </a:t>
            </a:r>
            <a:r>
              <a:rPr lang="ru-RU" dirty="0" err="1"/>
              <a:t>жаңа</a:t>
            </a:r>
            <a:r>
              <a:rPr lang="ru-RU" dirty="0"/>
              <a:t> </a:t>
            </a:r>
            <a:r>
              <a:rPr lang="ru-RU" dirty="0" err="1"/>
              <a:t>үйлер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жаңа</a:t>
            </a:r>
            <a:r>
              <a:rPr lang="ru-RU" dirty="0"/>
              <a:t> </a:t>
            </a:r>
            <a:r>
              <a:rPr lang="ru-RU" dirty="0" err="1"/>
              <a:t>ақпарат</a:t>
            </a:r>
            <a:r>
              <a:rPr lang="ru-RU" dirty="0"/>
              <a:t> </a:t>
            </a:r>
            <a:r>
              <a:rPr lang="ru-RU" dirty="0" err="1"/>
              <a:t>жатады</a:t>
            </a:r>
            <a:r>
              <a:rPr lang="ru-RU" dirty="0"/>
              <a:t>. </a:t>
            </a:r>
            <a:r>
              <a:rPr lang="ru-RU" dirty="0" err="1"/>
              <a:t>Негізгі</a:t>
            </a:r>
            <a:r>
              <a:rPr lang="ru-RU" dirty="0"/>
              <a:t> </a:t>
            </a:r>
            <a:r>
              <a:rPr lang="ru-RU" dirty="0" err="1"/>
              <a:t>капиталға</a:t>
            </a:r>
            <a:r>
              <a:rPr lang="ru-RU" dirty="0"/>
              <a:t> </a:t>
            </a:r>
            <a:r>
              <a:rPr lang="ru-RU" dirty="0" err="1"/>
              <a:t>салынған</a:t>
            </a:r>
            <a:r>
              <a:rPr lang="ru-RU" dirty="0"/>
              <a:t> инвестиция </a:t>
            </a:r>
            <a:r>
              <a:rPr lang="ru-RU" dirty="0" err="1"/>
              <a:t>Қазақстанда</a:t>
            </a:r>
            <a:r>
              <a:rPr lang="ru-RU" dirty="0"/>
              <a:t> 2000 </a:t>
            </a:r>
            <a:r>
              <a:rPr lang="ru-RU" dirty="0" err="1"/>
              <a:t>жылы</a:t>
            </a:r>
            <a:r>
              <a:rPr lang="ru-RU" dirty="0"/>
              <a:t> </a:t>
            </a:r>
            <a:r>
              <a:rPr lang="ru-RU" dirty="0" err="1"/>
              <a:t>бейқаржылық</a:t>
            </a:r>
            <a:r>
              <a:rPr lang="ru-RU" dirty="0"/>
              <a:t> </a:t>
            </a:r>
            <a:r>
              <a:rPr lang="ru-RU" dirty="0" err="1"/>
              <a:t>активтерге</a:t>
            </a:r>
            <a:r>
              <a:rPr lang="ru-RU" dirty="0"/>
              <a:t> </a:t>
            </a:r>
            <a:r>
              <a:rPr lang="ru-RU" dirty="0" err="1"/>
              <a:t>салынған</a:t>
            </a:r>
            <a:r>
              <a:rPr lang="ru-RU" dirty="0"/>
              <a:t> инвестиция </a:t>
            </a:r>
            <a:r>
              <a:rPr lang="ru-RU" dirty="0" err="1"/>
              <a:t>көлемінің</a:t>
            </a:r>
            <a:r>
              <a:rPr lang="ru-RU" dirty="0"/>
              <a:t> 79,1%-ы </a:t>
            </a:r>
            <a:r>
              <a:rPr lang="ru-RU" dirty="0" err="1"/>
              <a:t>болды</a:t>
            </a:r>
            <a:r>
              <a:rPr lang="ru-RU" dirty="0"/>
              <a:t>. </a:t>
            </a:r>
            <a:r>
              <a:rPr lang="ru-RU" dirty="0" err="1"/>
              <a:t>Бейқаржылық</a:t>
            </a:r>
            <a:r>
              <a:rPr lang="ru-RU" dirty="0"/>
              <a:t> </a:t>
            </a:r>
            <a:r>
              <a:rPr lang="ru-RU" dirty="0" err="1"/>
              <a:t>инвестицияның</a:t>
            </a:r>
            <a:r>
              <a:rPr lang="ru-RU" dirty="0"/>
              <a:t> </a:t>
            </a:r>
            <a:r>
              <a:rPr lang="ru-RU" dirty="0" err="1"/>
              <a:t>қалған</a:t>
            </a:r>
            <a:r>
              <a:rPr lang="ru-RU" dirty="0"/>
              <a:t> 20,9%-ы </a:t>
            </a:r>
            <a:r>
              <a:rPr lang="ru-RU" dirty="0" err="1"/>
              <a:t>материалдық</a:t>
            </a:r>
            <a:r>
              <a:rPr lang="ru-RU" dirty="0"/>
              <a:t> </a:t>
            </a:r>
            <a:r>
              <a:rPr lang="ru-RU" dirty="0" err="1"/>
              <a:t>айналым</a:t>
            </a:r>
            <a:r>
              <a:rPr lang="ru-RU" dirty="0"/>
              <a:t> </a:t>
            </a:r>
            <a:r>
              <a:rPr lang="ru-RU" dirty="0" err="1"/>
              <a:t>құралдарының</a:t>
            </a:r>
            <a:r>
              <a:rPr lang="ru-RU" dirty="0"/>
              <a:t> </a:t>
            </a:r>
            <a:r>
              <a:rPr lang="ru-RU" dirty="0" err="1"/>
              <a:t>қорларын</a:t>
            </a:r>
            <a:r>
              <a:rPr lang="ru-RU" dirty="0"/>
              <a:t> </a:t>
            </a:r>
            <a:r>
              <a:rPr lang="ru-RU" dirty="0" err="1"/>
              <a:t>толықтыруға</a:t>
            </a:r>
            <a:r>
              <a:rPr lang="ru-RU" dirty="0"/>
              <a:t>, </a:t>
            </a:r>
            <a:r>
              <a:rPr lang="ru-RU" dirty="0" err="1"/>
              <a:t>құндылықтар</a:t>
            </a:r>
            <a:r>
              <a:rPr lang="ru-RU" dirty="0"/>
              <a:t> мен </a:t>
            </a:r>
            <a:r>
              <a:rPr lang="ru-RU" dirty="0" err="1"/>
              <a:t>бейөндірістік</a:t>
            </a:r>
            <a:r>
              <a:rPr lang="ru-RU" dirty="0"/>
              <a:t> </a:t>
            </a:r>
            <a:r>
              <a:rPr lang="ru-RU" dirty="0" err="1"/>
              <a:t>активтерді</a:t>
            </a:r>
            <a:r>
              <a:rPr lang="ru-RU" dirty="0"/>
              <a:t> (</a:t>
            </a:r>
            <a:r>
              <a:rPr lang="ru-RU" dirty="0" err="1"/>
              <a:t>жер</a:t>
            </a:r>
            <a:r>
              <a:rPr lang="ru-RU" dirty="0"/>
              <a:t>, </a:t>
            </a:r>
            <a:r>
              <a:rPr lang="ru-RU" dirty="0" err="1"/>
              <a:t>жер</a:t>
            </a:r>
            <a:r>
              <a:rPr lang="ru-RU" dirty="0"/>
              <a:t> </a:t>
            </a:r>
            <a:r>
              <a:rPr lang="ru-RU" dirty="0" err="1"/>
              <a:t>қойнауы</a:t>
            </a:r>
            <a:r>
              <a:rPr lang="ru-RU" dirty="0"/>
              <a:t> </a:t>
            </a:r>
            <a:r>
              <a:rPr lang="ru-RU" dirty="0" err="1"/>
              <a:t>телімдерін</a:t>
            </a:r>
            <a:r>
              <a:rPr lang="ru-RU" dirty="0"/>
              <a:t>, </a:t>
            </a:r>
            <a:r>
              <a:rPr lang="ru-RU" dirty="0" err="1"/>
              <a:t>патенттер</a:t>
            </a:r>
            <a:r>
              <a:rPr lang="ru-RU" dirty="0"/>
              <a:t>, </a:t>
            </a:r>
            <a:r>
              <a:rPr lang="ru-RU" dirty="0" err="1"/>
              <a:t>лицензиялар</a:t>
            </a:r>
            <a:r>
              <a:rPr lang="ru-RU" dirty="0"/>
              <a:t>, </a:t>
            </a:r>
            <a:r>
              <a:rPr lang="ru-RU" dirty="0" err="1"/>
              <a:t>т.б</a:t>
            </a:r>
            <a:r>
              <a:rPr lang="ru-RU" dirty="0"/>
              <a:t>) </a:t>
            </a:r>
            <a:r>
              <a:rPr lang="ru-RU" dirty="0" err="1"/>
              <a:t>сатып</a:t>
            </a:r>
            <a:r>
              <a:rPr lang="ru-RU" dirty="0"/>
              <a:t> </a:t>
            </a:r>
            <a:r>
              <a:rPr lang="ru-RU" dirty="0" err="1"/>
              <a:t>алуға</a:t>
            </a:r>
            <a:r>
              <a:rPr lang="ru-RU" dirty="0"/>
              <a:t> </a:t>
            </a:r>
            <a:r>
              <a:rPr lang="ru-RU" dirty="0" err="1"/>
              <a:t>жұмсалды</a:t>
            </a:r>
            <a:r>
              <a:rPr lang="ru-RU" dirty="0"/>
              <a:t>. </a:t>
            </a:r>
            <a:r>
              <a:rPr lang="ru-RU" dirty="0" err="1"/>
              <a:t>Негізгі</a:t>
            </a:r>
            <a:r>
              <a:rPr lang="ru-RU" dirty="0"/>
              <a:t> </a:t>
            </a:r>
            <a:r>
              <a:rPr lang="ru-RU" dirty="0" err="1">
                <a:hlinkClick r:id="rId2" tooltip="Капитал"/>
              </a:rPr>
              <a:t>капиталға</a:t>
            </a:r>
            <a:r>
              <a:rPr lang="ru-RU" dirty="0"/>
              <a:t> </a:t>
            </a:r>
            <a:r>
              <a:rPr lang="ru-RU" dirty="0" err="1"/>
              <a:t>салынатын</a:t>
            </a:r>
            <a:r>
              <a:rPr lang="ru-RU" dirty="0"/>
              <a:t> инвестиция </a:t>
            </a:r>
            <a:r>
              <a:rPr lang="ru-RU" dirty="0" err="1"/>
              <a:t>елдің</a:t>
            </a:r>
            <a:r>
              <a:rPr lang="ru-RU" dirty="0"/>
              <a:t> </a:t>
            </a:r>
            <a:r>
              <a:rPr lang="ru-RU" dirty="0" err="1"/>
              <a:t>экон</a:t>
            </a:r>
            <a:r>
              <a:rPr lang="ru-RU" dirty="0"/>
              <a:t>. </a:t>
            </a:r>
            <a:r>
              <a:rPr lang="ru-RU" dirty="0" err="1"/>
              <a:t>өрлеуінің</a:t>
            </a:r>
            <a:r>
              <a:rPr lang="ru-RU" dirty="0"/>
              <a:t> </a:t>
            </a:r>
            <a:r>
              <a:rPr lang="ru-RU" dirty="0" err="1"/>
              <a:t>негізгі</a:t>
            </a:r>
            <a:r>
              <a:rPr lang="ru-RU" dirty="0"/>
              <a:t> факторы </a:t>
            </a:r>
            <a:r>
              <a:rPr lang="ru-RU" dirty="0" err="1"/>
              <a:t>болып</a:t>
            </a:r>
            <a:r>
              <a:rPr lang="ru-RU" dirty="0"/>
              <a:t> </a:t>
            </a:r>
            <a:r>
              <a:rPr lang="ru-RU" dirty="0" err="1"/>
              <a:t>табылады</a:t>
            </a:r>
            <a:r>
              <a:rPr lang="ru-RU" dirty="0"/>
              <a:t>. </a:t>
            </a:r>
          </a:p>
        </p:txBody>
      </p:sp>
      <p:sp>
        <p:nvSpPr>
          <p:cNvPr id="5" name="Стрелка вниз 4"/>
          <p:cNvSpPr/>
          <p:nvPr/>
        </p:nvSpPr>
        <p:spPr>
          <a:xfrm>
            <a:off x="4067944" y="5672488"/>
            <a:ext cx="1152128" cy="792088"/>
          </a:xfrm>
          <a:prstGeom prst="down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39378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95845"/>
          </a:xfrm>
        </p:spPr>
        <p:txBody>
          <a:bodyPr>
            <a:normAutofit fontScale="77500" lnSpcReduction="20000"/>
          </a:bodyPr>
          <a:lstStyle/>
          <a:p>
            <a:r>
              <a:rPr lang="ru-RU" b="1" dirty="0" err="1"/>
              <a:t>Шетелдік</a:t>
            </a:r>
            <a:r>
              <a:rPr lang="ru-RU" b="1" dirty="0"/>
              <a:t> инвестиция </a:t>
            </a:r>
            <a:r>
              <a:rPr lang="ru-RU" dirty="0"/>
              <a:t>– </a:t>
            </a:r>
            <a:r>
              <a:rPr lang="ru-RU" dirty="0" err="1"/>
              <a:t>шет</a:t>
            </a:r>
            <a:r>
              <a:rPr lang="ru-RU" dirty="0"/>
              <a:t> ел инвесторы </a:t>
            </a:r>
            <a:r>
              <a:rPr lang="ru-RU" dirty="0" err="1"/>
              <a:t>жүзеге</a:t>
            </a:r>
            <a:r>
              <a:rPr lang="ru-RU" dirty="0"/>
              <a:t> </a:t>
            </a:r>
            <a:r>
              <a:rPr lang="ru-RU" dirty="0" err="1"/>
              <a:t>асыратын</a:t>
            </a:r>
            <a:r>
              <a:rPr lang="ru-RU" dirty="0"/>
              <a:t> инвестиция </a:t>
            </a:r>
            <a:r>
              <a:rPr lang="ru-RU" dirty="0" err="1"/>
              <a:t>Әлемдік</a:t>
            </a:r>
            <a:r>
              <a:rPr lang="ru-RU" dirty="0"/>
              <a:t> </a:t>
            </a:r>
            <a:r>
              <a:rPr lang="ru-RU" dirty="0" err="1"/>
              <a:t>экономикалық</a:t>
            </a:r>
            <a:r>
              <a:rPr lang="ru-RU" dirty="0"/>
              <a:t> </a:t>
            </a:r>
            <a:r>
              <a:rPr lang="ru-RU" dirty="0" err="1"/>
              <a:t>жүйені</a:t>
            </a:r>
            <a:r>
              <a:rPr lang="ru-RU" dirty="0"/>
              <a:t> </a:t>
            </a:r>
            <a:r>
              <a:rPr lang="ru-RU" dirty="0" err="1"/>
              <a:t>жаїандандыру</a:t>
            </a:r>
            <a:r>
              <a:rPr lang="ru-RU" dirty="0"/>
              <a:t> </a:t>
            </a:r>
            <a:r>
              <a:rPr lang="ru-RU" dirty="0" err="1"/>
              <a:t>жағдайында</a:t>
            </a:r>
            <a:r>
              <a:rPr lang="ru-RU" dirty="0"/>
              <a:t>, </a:t>
            </a:r>
            <a:r>
              <a:rPr lang="ru-RU" dirty="0" err="1"/>
              <a:t>сондай-ақ</a:t>
            </a:r>
            <a:r>
              <a:rPr lang="ru-RU" dirty="0"/>
              <a:t>, </a:t>
            </a:r>
            <a:r>
              <a:rPr lang="ru-RU" dirty="0" err="1"/>
              <a:t>Қазақстанның</a:t>
            </a:r>
            <a:r>
              <a:rPr lang="ru-RU" dirty="0"/>
              <a:t> </a:t>
            </a:r>
            <a:r>
              <a:rPr lang="ru-RU" dirty="0" err="1"/>
              <a:t>мемлекеттік</a:t>
            </a:r>
            <a:r>
              <a:rPr lang="ru-RU" dirty="0"/>
              <a:t> </a:t>
            </a:r>
            <a:r>
              <a:rPr lang="ru-RU" dirty="0" err="1"/>
              <a:t>тәуелсіздік</a:t>
            </a:r>
            <a:r>
              <a:rPr lang="ru-RU" dirty="0"/>
              <a:t> </a:t>
            </a:r>
            <a:r>
              <a:rPr lang="ru-RU" dirty="0" err="1"/>
              <a:t>алуына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ашық</a:t>
            </a:r>
            <a:r>
              <a:rPr lang="ru-RU" dirty="0"/>
              <a:t> </a:t>
            </a:r>
            <a:r>
              <a:rPr lang="ru-RU" dirty="0" err="1"/>
              <a:t>нарықтық</a:t>
            </a:r>
            <a:r>
              <a:rPr lang="ru-RU" dirty="0"/>
              <a:t> </a:t>
            </a:r>
            <a:r>
              <a:rPr lang="ru-RU" dirty="0" err="1"/>
              <a:t>экономиканың</a:t>
            </a:r>
            <a:r>
              <a:rPr lang="ru-RU" dirty="0"/>
              <a:t> </a:t>
            </a:r>
            <a:r>
              <a:rPr lang="ru-RU" dirty="0" err="1"/>
              <a:t>қалыптасуына</a:t>
            </a:r>
            <a:r>
              <a:rPr lang="ru-RU" dirty="0"/>
              <a:t> </a:t>
            </a:r>
            <a:r>
              <a:rPr lang="ru-RU" dirty="0" err="1"/>
              <a:t>байланысты</a:t>
            </a:r>
            <a:r>
              <a:rPr lang="ru-RU" dirty="0"/>
              <a:t> </a:t>
            </a:r>
            <a:r>
              <a:rPr lang="ru-RU" dirty="0" err="1"/>
              <a:t>шетелдік</a:t>
            </a:r>
            <a:r>
              <a:rPr lang="ru-RU" dirty="0"/>
              <a:t> инвестиция </a:t>
            </a:r>
            <a:r>
              <a:rPr lang="ru-RU" dirty="0" err="1"/>
              <a:t>объективті</a:t>
            </a:r>
            <a:r>
              <a:rPr lang="ru-RU" dirty="0"/>
              <a:t> </a:t>
            </a:r>
            <a:r>
              <a:rPr lang="ru-RU" dirty="0" err="1"/>
              <a:t>қажеттілікке</a:t>
            </a:r>
            <a:r>
              <a:rPr lang="ru-RU" dirty="0"/>
              <a:t> </a:t>
            </a:r>
            <a:r>
              <a:rPr lang="ru-RU" dirty="0" err="1"/>
              <a:t>айналып</a:t>
            </a:r>
            <a:r>
              <a:rPr lang="ru-RU" dirty="0"/>
              <a:t> </a:t>
            </a:r>
            <a:r>
              <a:rPr lang="ru-RU" dirty="0" err="1"/>
              <a:t>отыр</a:t>
            </a:r>
            <a:r>
              <a:rPr lang="ru-RU" dirty="0"/>
              <a:t>. </a:t>
            </a:r>
            <a:r>
              <a:rPr lang="ru-RU" dirty="0" err="1"/>
              <a:t>Өтпелі</a:t>
            </a:r>
            <a:r>
              <a:rPr lang="ru-RU" dirty="0"/>
              <a:t> </a:t>
            </a:r>
            <a:r>
              <a:rPr lang="ru-RU" dirty="0" err="1"/>
              <a:t>кезеңде</a:t>
            </a:r>
            <a:r>
              <a:rPr lang="ru-RU" dirty="0"/>
              <a:t> </a:t>
            </a:r>
            <a:r>
              <a:rPr lang="ru-RU" dirty="0" err="1"/>
              <a:t>экономикалық</a:t>
            </a:r>
            <a:r>
              <a:rPr lang="ru-RU" dirty="0"/>
              <a:t> </a:t>
            </a:r>
            <a:r>
              <a:rPr lang="ru-RU" dirty="0" err="1"/>
              <a:t>өрлеу</a:t>
            </a:r>
            <a:r>
              <a:rPr lang="ru-RU" dirty="0"/>
              <a:t> мен </a:t>
            </a:r>
            <a:r>
              <a:rPr lang="ru-RU" dirty="0" err="1"/>
              <a:t>нарықтық</a:t>
            </a:r>
            <a:r>
              <a:rPr lang="ru-RU" dirty="0"/>
              <a:t> </a:t>
            </a:r>
            <a:r>
              <a:rPr lang="ru-RU" dirty="0" err="1"/>
              <a:t>реформаларды</a:t>
            </a:r>
            <a:r>
              <a:rPr lang="ru-RU" dirty="0"/>
              <a:t> </a:t>
            </a:r>
            <a:r>
              <a:rPr lang="ru-RU" dirty="0" err="1"/>
              <a:t>қаржыландыру</a:t>
            </a:r>
            <a:r>
              <a:rPr lang="ru-RU" dirty="0"/>
              <a:t> </a:t>
            </a:r>
            <a:r>
              <a:rPr lang="ru-RU" dirty="0" err="1"/>
              <a:t>үшін</a:t>
            </a:r>
            <a:r>
              <a:rPr lang="ru-RU" dirty="0"/>
              <a:t> </a:t>
            </a:r>
            <a:r>
              <a:rPr lang="ru-RU" dirty="0" err="1"/>
              <a:t>елдің</a:t>
            </a:r>
            <a:r>
              <a:rPr lang="ru-RU" dirty="0"/>
              <a:t> </a:t>
            </a:r>
            <a:r>
              <a:rPr lang="ru-RU" dirty="0" err="1"/>
              <a:t>ішкі</a:t>
            </a:r>
            <a:r>
              <a:rPr lang="ru-RU" dirty="0"/>
              <a:t> </a:t>
            </a:r>
            <a:r>
              <a:rPr lang="ru-RU" dirty="0" err="1"/>
              <a:t>қорланымдарының</a:t>
            </a:r>
            <a:r>
              <a:rPr lang="ru-RU" dirty="0"/>
              <a:t> </a:t>
            </a:r>
            <a:r>
              <a:rPr lang="ru-RU" dirty="0" err="1"/>
              <a:t>жеткіліксіздігі</a:t>
            </a:r>
            <a:r>
              <a:rPr lang="ru-RU" dirty="0"/>
              <a:t> </a:t>
            </a:r>
            <a:r>
              <a:rPr lang="ru-RU" dirty="0" err="1"/>
              <a:t>себепті</a:t>
            </a:r>
            <a:r>
              <a:rPr lang="ru-RU" dirty="0"/>
              <a:t> </a:t>
            </a:r>
            <a:r>
              <a:rPr lang="ru-RU" dirty="0" err="1"/>
              <a:t>оның</a:t>
            </a:r>
            <a:r>
              <a:rPr lang="ru-RU" dirty="0"/>
              <a:t> </a:t>
            </a:r>
            <a:r>
              <a:rPr lang="ru-RU" dirty="0" err="1"/>
              <a:t>рөлі</a:t>
            </a:r>
            <a:r>
              <a:rPr lang="ru-RU" dirty="0"/>
              <a:t> мен </a:t>
            </a:r>
            <a:r>
              <a:rPr lang="ru-RU" dirty="0" err="1"/>
              <a:t>мәні</a:t>
            </a:r>
            <a:r>
              <a:rPr lang="ru-RU" dirty="0"/>
              <a:t> арта </a:t>
            </a:r>
            <a:r>
              <a:rPr lang="ru-RU" dirty="0" err="1"/>
              <a:t>түсуде</a:t>
            </a:r>
            <a:r>
              <a:rPr lang="ru-RU" dirty="0"/>
              <a:t>. </a:t>
            </a:r>
            <a:r>
              <a:rPr lang="ru-RU" dirty="0" err="1"/>
              <a:t>Шетелдік</a:t>
            </a:r>
            <a:r>
              <a:rPr lang="ru-RU" dirty="0"/>
              <a:t> </a:t>
            </a:r>
            <a:r>
              <a:rPr lang="ru-RU" dirty="0" err="1"/>
              <a:t>инвестицияға</a:t>
            </a:r>
            <a:r>
              <a:rPr lang="ru-RU" dirty="0"/>
              <a:t> </a:t>
            </a:r>
            <a:r>
              <a:rPr lang="ru-RU" dirty="0" err="1"/>
              <a:t>тікелей</a:t>
            </a:r>
            <a:r>
              <a:rPr lang="ru-RU" dirty="0"/>
              <a:t> </a:t>
            </a:r>
            <a:r>
              <a:rPr lang="ru-RU" dirty="0" err="1"/>
              <a:t>шетелдік</a:t>
            </a:r>
            <a:r>
              <a:rPr lang="ru-RU" dirty="0"/>
              <a:t> инвестиция (</a:t>
            </a:r>
            <a:r>
              <a:rPr lang="ru-RU" dirty="0" err="1"/>
              <a:t>яғни</a:t>
            </a:r>
            <a:r>
              <a:rPr lang="ru-RU" dirty="0"/>
              <a:t> </a:t>
            </a:r>
            <a:r>
              <a:rPr lang="ru-RU" dirty="0" err="1"/>
              <a:t>қаражатты</a:t>
            </a:r>
            <a:r>
              <a:rPr lang="ru-RU" dirty="0"/>
              <a:t> </a:t>
            </a:r>
            <a:r>
              <a:rPr lang="ru-RU" dirty="0" err="1"/>
              <a:t>кәсіпорындардың</a:t>
            </a:r>
            <a:r>
              <a:rPr lang="ru-RU" dirty="0"/>
              <a:t> </a:t>
            </a:r>
            <a:r>
              <a:rPr lang="ru-RU" dirty="0" err="1"/>
              <a:t>немесе</a:t>
            </a:r>
            <a:r>
              <a:rPr lang="ru-RU" dirty="0"/>
              <a:t> </a:t>
            </a:r>
            <a:r>
              <a:rPr lang="ru-RU" dirty="0" err="1"/>
              <a:t>компаниялардың</a:t>
            </a:r>
            <a:r>
              <a:rPr lang="ru-RU" dirty="0"/>
              <a:t> </a:t>
            </a:r>
            <a:r>
              <a:rPr lang="ru-RU" dirty="0" err="1"/>
              <a:t>жарғылық</a:t>
            </a:r>
            <a:r>
              <a:rPr lang="ru-RU" dirty="0"/>
              <a:t> </a:t>
            </a:r>
            <a:r>
              <a:rPr lang="ru-RU" dirty="0" err="1"/>
              <a:t>қорына</a:t>
            </a:r>
            <a:r>
              <a:rPr lang="ru-RU" dirty="0"/>
              <a:t> не </a:t>
            </a:r>
            <a:r>
              <a:rPr lang="ru-RU" dirty="0" err="1"/>
              <a:t>акцияларына</a:t>
            </a:r>
            <a:r>
              <a:rPr lang="ru-RU" dirty="0"/>
              <a:t> салу), </a:t>
            </a:r>
            <a:r>
              <a:rPr lang="ru-RU" dirty="0" err="1"/>
              <a:t>қоржындық</a:t>
            </a:r>
            <a:r>
              <a:rPr lang="ru-RU" dirty="0"/>
              <a:t> </a:t>
            </a:r>
            <a:r>
              <a:rPr lang="ru-RU" dirty="0" err="1"/>
              <a:t>шетелдік</a:t>
            </a:r>
            <a:r>
              <a:rPr lang="ru-RU" dirty="0"/>
              <a:t> инвестиция, </a:t>
            </a:r>
            <a:r>
              <a:rPr lang="ru-RU" dirty="0" err="1"/>
              <a:t>сондай-ақ</a:t>
            </a:r>
            <a:r>
              <a:rPr lang="ru-RU" dirty="0"/>
              <a:t>, </a:t>
            </a:r>
            <a:r>
              <a:rPr lang="ru-RU" dirty="0" err="1"/>
              <a:t>сыртқы</a:t>
            </a:r>
            <a:r>
              <a:rPr lang="ru-RU" dirty="0"/>
              <a:t> </a:t>
            </a:r>
            <a:r>
              <a:rPr lang="ru-RU" dirty="0" err="1"/>
              <a:t>несиелер</a:t>
            </a:r>
            <a:r>
              <a:rPr lang="ru-RU" dirty="0"/>
              <a:t>, </a:t>
            </a:r>
            <a:r>
              <a:rPr lang="ru-RU" dirty="0" err="1"/>
              <a:t>қарыздар</a:t>
            </a:r>
            <a:r>
              <a:rPr lang="ru-RU" dirty="0"/>
              <a:t>, </a:t>
            </a:r>
            <a:r>
              <a:rPr lang="ru-RU" dirty="0" err="1"/>
              <a:t>дамуға</a:t>
            </a:r>
            <a:r>
              <a:rPr lang="ru-RU" dirty="0"/>
              <a:t> </a:t>
            </a:r>
            <a:r>
              <a:rPr lang="ru-RU" dirty="0" err="1"/>
              <a:t>ресми</a:t>
            </a:r>
            <a:r>
              <a:rPr lang="ru-RU" dirty="0"/>
              <a:t> </a:t>
            </a:r>
            <a:r>
              <a:rPr lang="ru-RU" dirty="0" err="1"/>
              <a:t>көмек</a:t>
            </a:r>
            <a:r>
              <a:rPr lang="ru-RU" dirty="0"/>
              <a:t>, </a:t>
            </a:r>
            <a:r>
              <a:rPr lang="ru-RU" dirty="0" err="1"/>
              <a:t>гуманитарлық</a:t>
            </a:r>
            <a:r>
              <a:rPr lang="ru-RU" dirty="0"/>
              <a:t> </a:t>
            </a:r>
            <a:r>
              <a:rPr lang="ru-RU" dirty="0" err="1"/>
              <a:t>көмек</a:t>
            </a:r>
            <a:r>
              <a:rPr lang="ru-RU" dirty="0"/>
              <a:t> </a:t>
            </a:r>
            <a:r>
              <a:rPr lang="ru-RU" dirty="0" err="1"/>
              <a:t>жатады</a:t>
            </a:r>
            <a:r>
              <a:rPr lang="ru-RU" dirty="0"/>
              <a:t>.</a:t>
            </a:r>
          </a:p>
        </p:txBody>
      </p:sp>
      <p:sp>
        <p:nvSpPr>
          <p:cNvPr id="4" name="Стрелка вниз 3"/>
          <p:cNvSpPr/>
          <p:nvPr/>
        </p:nvSpPr>
        <p:spPr>
          <a:xfrm>
            <a:off x="4067944" y="5672488"/>
            <a:ext cx="1152128" cy="792088"/>
          </a:xfrm>
          <a:prstGeom prst="down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40731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err="1">
                <a:effectLst/>
              </a:rPr>
              <a:t>Инвестицияның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мәні</a:t>
            </a:r>
            <a:r>
              <a:rPr lang="ru-RU" dirty="0">
                <a:effectLst/>
              </a:rPr>
              <a:t>, </a:t>
            </a:r>
            <a:r>
              <a:rPr lang="ru-RU" dirty="0" err="1" smtClean="0">
                <a:effectLst/>
              </a:rPr>
              <a:t>қызметі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err="1"/>
              <a:t>Инвестициялар</a:t>
            </a:r>
            <a:r>
              <a:rPr lang="ru-RU" dirty="0"/>
              <a:t> </a:t>
            </a:r>
            <a:r>
              <a:rPr lang="ru-RU" dirty="0" err="1"/>
              <a:t>деп</a:t>
            </a:r>
            <a:r>
              <a:rPr lang="ru-RU" dirty="0"/>
              <a:t> - </a:t>
            </a:r>
            <a:r>
              <a:rPr lang="ru-RU" dirty="0" err="1"/>
              <a:t>өнеркәсіпке</a:t>
            </a:r>
            <a:r>
              <a:rPr lang="ru-RU" dirty="0"/>
              <a:t>, </a:t>
            </a:r>
            <a:r>
              <a:rPr lang="ru-RU" dirty="0" err="1"/>
              <a:t>құрылысқа</a:t>
            </a:r>
            <a:r>
              <a:rPr lang="ru-RU" dirty="0"/>
              <a:t>, </a:t>
            </a:r>
            <a:r>
              <a:rPr lang="ru-RU" dirty="0" err="1"/>
              <a:t>ауыл</a:t>
            </a:r>
            <a:r>
              <a:rPr lang="ru-RU" dirty="0"/>
              <a:t> </a:t>
            </a:r>
            <a:r>
              <a:rPr lang="ru-RU" dirty="0" err="1"/>
              <a:t>шаруашылығына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өндірістің</a:t>
            </a:r>
            <a:r>
              <a:rPr lang="ru-RU" dirty="0"/>
              <a:t> </a:t>
            </a:r>
            <a:r>
              <a:rPr lang="ru-RU" dirty="0" err="1"/>
              <a:t>басқа</a:t>
            </a:r>
            <a:r>
              <a:rPr lang="ru-RU" dirty="0"/>
              <a:t> да </a:t>
            </a:r>
            <a:r>
              <a:rPr lang="ru-RU" dirty="0" err="1"/>
              <a:t>салаларындағы</a:t>
            </a:r>
            <a:r>
              <a:rPr lang="ru-RU" dirty="0"/>
              <a:t> </a:t>
            </a:r>
            <a:r>
              <a:rPr lang="ru-RU" dirty="0" err="1"/>
              <a:t>шаруашылық</a:t>
            </a:r>
            <a:r>
              <a:rPr lang="ru-RU" dirty="0"/>
              <a:t> </a:t>
            </a:r>
            <a:r>
              <a:rPr lang="ru-RU" dirty="0" err="1"/>
              <a:t>субъектісіне</a:t>
            </a:r>
            <a:r>
              <a:rPr lang="ru-RU" dirty="0"/>
              <a:t> </a:t>
            </a:r>
            <a:r>
              <a:rPr lang="ru-RU" dirty="0" err="1"/>
              <a:t>мүліктей</a:t>
            </a:r>
            <a:r>
              <a:rPr lang="ru-RU" dirty="0"/>
              <a:t>, </a:t>
            </a:r>
            <a:r>
              <a:rPr lang="ru-RU" dirty="0" err="1"/>
              <a:t>заттай</a:t>
            </a:r>
            <a:r>
              <a:rPr lang="ru-RU" dirty="0"/>
              <a:t> </a:t>
            </a:r>
            <a:r>
              <a:rPr lang="ru-RU" dirty="0" err="1"/>
              <a:t>сондай-ақ</a:t>
            </a:r>
            <a:r>
              <a:rPr lang="ru-RU" dirty="0"/>
              <a:t> </a:t>
            </a:r>
            <a:r>
              <a:rPr lang="ru-RU" dirty="0" err="1"/>
              <a:t>ақша</a:t>
            </a:r>
            <a:r>
              <a:rPr lang="ru-RU" dirty="0"/>
              <a:t> </a:t>
            </a:r>
            <a:r>
              <a:rPr lang="ru-RU" dirty="0" err="1"/>
              <a:t>қаражаты</a:t>
            </a:r>
            <a:r>
              <a:rPr lang="ru-RU" dirty="0"/>
              <a:t> </a:t>
            </a:r>
            <a:r>
              <a:rPr lang="ru-RU" dirty="0" err="1"/>
              <a:t>түрінде</a:t>
            </a:r>
            <a:r>
              <a:rPr lang="ru-RU" dirty="0"/>
              <a:t> , </a:t>
            </a:r>
            <a:r>
              <a:rPr lang="ru-RU" dirty="0" err="1"/>
              <a:t>яғни</a:t>
            </a:r>
            <a:r>
              <a:rPr lang="ru-RU" dirty="0"/>
              <a:t> капитал </a:t>
            </a:r>
            <a:r>
              <a:rPr lang="ru-RU" dirty="0" err="1"/>
              <a:t>түрінде</a:t>
            </a:r>
            <a:r>
              <a:rPr lang="ru-RU" dirty="0"/>
              <a:t> </a:t>
            </a:r>
            <a:r>
              <a:rPr lang="ru-RU" dirty="0" err="1"/>
              <a:t>салынып</a:t>
            </a:r>
            <a:r>
              <a:rPr lang="ru-RU" dirty="0"/>
              <a:t> </a:t>
            </a:r>
            <a:r>
              <a:rPr lang="ru-RU" dirty="0" err="1"/>
              <a:t>ол</a:t>
            </a:r>
            <a:r>
              <a:rPr lang="ru-RU" dirty="0"/>
              <a:t> </a:t>
            </a:r>
            <a:r>
              <a:rPr lang="ru-RU" dirty="0" err="1"/>
              <a:t>шаруашылықты</a:t>
            </a:r>
            <a:r>
              <a:rPr lang="ru-RU" dirty="0"/>
              <a:t> </a:t>
            </a:r>
            <a:r>
              <a:rPr lang="ru-RU" dirty="0" err="1"/>
              <a:t>әрі</a:t>
            </a:r>
            <a:r>
              <a:rPr lang="ru-RU" dirty="0"/>
              <a:t> </a:t>
            </a:r>
            <a:r>
              <a:rPr lang="ru-RU" dirty="0" err="1"/>
              <a:t>қарай</a:t>
            </a:r>
            <a:r>
              <a:rPr lang="ru-RU" dirty="0"/>
              <a:t> </a:t>
            </a:r>
            <a:r>
              <a:rPr lang="ru-RU" dirty="0" err="1"/>
              <a:t>өркендетіп</a:t>
            </a:r>
            <a:r>
              <a:rPr lang="ru-RU" dirty="0"/>
              <a:t> </a:t>
            </a:r>
            <a:r>
              <a:rPr lang="ru-RU" dirty="0" err="1"/>
              <a:t>дамыту</a:t>
            </a:r>
            <a:r>
              <a:rPr lang="ru-RU" dirty="0"/>
              <a:t> </a:t>
            </a:r>
            <a:r>
              <a:rPr lang="ru-RU" dirty="0" err="1"/>
              <a:t>үшін</a:t>
            </a:r>
            <a:r>
              <a:rPr lang="ru-RU" dirty="0"/>
              <a:t> </a:t>
            </a:r>
            <a:r>
              <a:rPr lang="ru-RU" dirty="0" err="1"/>
              <a:t>жұмсалынатын</a:t>
            </a:r>
            <a:r>
              <a:rPr lang="ru-RU" dirty="0"/>
              <a:t> </a:t>
            </a:r>
            <a:r>
              <a:rPr lang="ru-RU" dirty="0" err="1"/>
              <a:t>шығындардың</a:t>
            </a:r>
            <a:r>
              <a:rPr lang="ru-RU" dirty="0"/>
              <a:t> </a:t>
            </a:r>
            <a:r>
              <a:rPr lang="ru-RU" dirty="0" err="1"/>
              <a:t>жиынтығын</a:t>
            </a:r>
            <a:r>
              <a:rPr lang="ru-RU" dirty="0"/>
              <a:t> </a:t>
            </a:r>
            <a:r>
              <a:rPr lang="ru-RU" dirty="0" err="1"/>
              <a:t>айтады</a:t>
            </a:r>
            <a:r>
              <a:rPr lang="ru-RU" dirty="0"/>
              <a:t>. Инвестиция </a:t>
            </a:r>
            <a:r>
              <a:rPr lang="ru-RU" dirty="0" err="1"/>
              <a:t>дегеніміз</a:t>
            </a:r>
            <a:r>
              <a:rPr lang="ru-RU" dirty="0"/>
              <a:t>- </a:t>
            </a:r>
            <a:r>
              <a:rPr lang="ru-RU" dirty="0" err="1"/>
              <a:t>бүгінгі</a:t>
            </a:r>
            <a:r>
              <a:rPr lang="ru-RU" dirty="0"/>
              <a:t> </a:t>
            </a:r>
            <a:r>
              <a:rPr lang="ru-RU" dirty="0" err="1"/>
              <a:t>күні</a:t>
            </a:r>
            <a:r>
              <a:rPr lang="ru-RU" dirty="0"/>
              <a:t> </a:t>
            </a:r>
            <a:r>
              <a:rPr lang="ru-RU" dirty="0" err="1"/>
              <a:t>қолда</a:t>
            </a:r>
            <a:r>
              <a:rPr lang="ru-RU" dirty="0"/>
              <a:t> бар </a:t>
            </a:r>
            <a:r>
              <a:rPr lang="ru-RU" dirty="0" err="1"/>
              <a:t>ақшаны</a:t>
            </a:r>
            <a:r>
              <a:rPr lang="ru-RU" dirty="0"/>
              <a:t>, </a:t>
            </a:r>
            <a:r>
              <a:rPr lang="ru-RU" dirty="0" err="1"/>
              <a:t>мүлікті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басқа</a:t>
            </a:r>
            <a:r>
              <a:rPr lang="ru-RU" dirty="0"/>
              <a:t> да </a:t>
            </a:r>
            <a:r>
              <a:rPr lang="ru-RU" dirty="0" err="1"/>
              <a:t>заттарды</a:t>
            </a:r>
            <a:r>
              <a:rPr lang="ru-RU" dirty="0"/>
              <a:t> , </a:t>
            </a:r>
            <a:r>
              <a:rPr lang="ru-RU" dirty="0" err="1"/>
              <a:t>яғни</a:t>
            </a:r>
            <a:r>
              <a:rPr lang="ru-RU" dirty="0"/>
              <a:t> </a:t>
            </a:r>
            <a:r>
              <a:rPr lang="ru-RU" dirty="0" err="1"/>
              <a:t>капиталды</a:t>
            </a:r>
            <a:r>
              <a:rPr lang="ru-RU" dirty="0"/>
              <a:t> </a:t>
            </a:r>
            <a:r>
              <a:rPr lang="ru-RU" dirty="0" err="1"/>
              <a:t>қандай</a:t>
            </a:r>
            <a:r>
              <a:rPr lang="ru-RU" dirty="0"/>
              <a:t> да </a:t>
            </a:r>
            <a:r>
              <a:rPr lang="ru-RU" dirty="0" err="1"/>
              <a:t>бір</a:t>
            </a:r>
            <a:r>
              <a:rPr lang="ru-RU" dirty="0"/>
              <a:t> </a:t>
            </a:r>
            <a:r>
              <a:rPr lang="ru-RU" dirty="0" err="1"/>
              <a:t>өндірісті</a:t>
            </a:r>
            <a:r>
              <a:rPr lang="ru-RU" dirty="0"/>
              <a:t> </a:t>
            </a:r>
            <a:r>
              <a:rPr lang="ru-RU" dirty="0" err="1"/>
              <a:t>дамыту</a:t>
            </a:r>
            <a:r>
              <a:rPr lang="ru-RU" dirty="0"/>
              <a:t> </a:t>
            </a:r>
            <a:r>
              <a:rPr lang="ru-RU" dirty="0" err="1"/>
              <a:t>үшін</a:t>
            </a:r>
            <a:r>
              <a:rPr lang="ru-RU" dirty="0"/>
              <a:t> </a:t>
            </a:r>
            <a:r>
              <a:rPr lang="ru-RU" dirty="0" err="1"/>
              <a:t>жұмсап</a:t>
            </a:r>
            <a:r>
              <a:rPr lang="ru-RU" dirty="0"/>
              <a:t>, </a:t>
            </a:r>
            <a:r>
              <a:rPr lang="ru-RU" dirty="0" err="1"/>
              <a:t>сол</a:t>
            </a:r>
            <a:r>
              <a:rPr lang="ru-RU" dirty="0"/>
              <a:t> </a:t>
            </a:r>
            <a:r>
              <a:rPr lang="ru-RU" dirty="0" err="1"/>
              <a:t>арқылы</a:t>
            </a:r>
            <a:r>
              <a:rPr lang="ru-RU" dirty="0"/>
              <a:t> </a:t>
            </a:r>
            <a:r>
              <a:rPr lang="ru-RU" dirty="0" err="1"/>
              <a:t>ке</a:t>
            </a:r>
            <a:r>
              <a:rPr lang="ru-RU" dirty="0"/>
              <a:t> </a:t>
            </a:r>
            <a:r>
              <a:rPr lang="ru-RU" dirty="0" err="1"/>
              <a:t>келешекте</a:t>
            </a:r>
            <a:r>
              <a:rPr lang="ru-RU" dirty="0"/>
              <a:t> , </a:t>
            </a:r>
            <a:r>
              <a:rPr lang="ru-RU" dirty="0" err="1"/>
              <a:t>яғни</a:t>
            </a:r>
            <a:r>
              <a:rPr lang="ru-RU" dirty="0"/>
              <a:t> </a:t>
            </a:r>
            <a:r>
              <a:rPr lang="ru-RU" dirty="0" err="1"/>
              <a:t>алдағы</a:t>
            </a:r>
            <a:r>
              <a:rPr lang="ru-RU" dirty="0"/>
              <a:t> </a:t>
            </a:r>
            <a:r>
              <a:rPr lang="ru-RU" dirty="0" err="1"/>
              <a:t>уақытта</a:t>
            </a:r>
            <a:r>
              <a:rPr lang="ru-RU" dirty="0"/>
              <a:t> </a:t>
            </a:r>
            <a:r>
              <a:rPr lang="ru-RU" dirty="0" err="1"/>
              <a:t>пайыз</a:t>
            </a:r>
            <a:r>
              <a:rPr lang="ru-RU" dirty="0"/>
              <a:t> </a:t>
            </a:r>
            <a:r>
              <a:rPr lang="ru-RU" dirty="0" err="1"/>
              <a:t>түрінде</a:t>
            </a:r>
            <a:r>
              <a:rPr lang="ru-RU" dirty="0"/>
              <a:t> </a:t>
            </a:r>
            <a:r>
              <a:rPr lang="ru-RU" dirty="0" err="1"/>
              <a:t>немесе</a:t>
            </a:r>
            <a:r>
              <a:rPr lang="ru-RU" dirty="0"/>
              <a:t> </a:t>
            </a:r>
            <a:r>
              <a:rPr lang="ru-RU" dirty="0" err="1"/>
              <a:t>басқадай</a:t>
            </a:r>
            <a:r>
              <a:rPr lang="ru-RU" dirty="0"/>
              <a:t> </a:t>
            </a:r>
            <a:r>
              <a:rPr lang="ru-RU" dirty="0" err="1"/>
              <a:t>үлкен</a:t>
            </a:r>
            <a:r>
              <a:rPr lang="ru-RU" dirty="0"/>
              <a:t> </a:t>
            </a:r>
            <a:r>
              <a:rPr lang="ru-RU" dirty="0" err="1"/>
              <a:t>кәсіпкерлік</a:t>
            </a:r>
            <a:r>
              <a:rPr lang="ru-RU" dirty="0"/>
              <a:t> </a:t>
            </a:r>
            <a:r>
              <a:rPr lang="ru-RU" dirty="0" err="1"/>
              <a:t>табыс</a:t>
            </a:r>
            <a:r>
              <a:rPr lang="ru-RU" dirty="0"/>
              <a:t> табу </a:t>
            </a:r>
            <a:r>
              <a:rPr lang="ru-RU" dirty="0" err="1"/>
              <a:t>болып</a:t>
            </a:r>
            <a:r>
              <a:rPr lang="ru-RU" dirty="0"/>
              <a:t> </a:t>
            </a:r>
            <a:r>
              <a:rPr lang="ru-RU" dirty="0" err="1"/>
              <a:t>табылады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2951118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b="1" u="sng" dirty="0" err="1"/>
              <a:t>Нақтылық</a:t>
            </a:r>
            <a:r>
              <a:rPr lang="ru-RU" b="1" u="sng" dirty="0"/>
              <a:t> инвестиция </a:t>
            </a:r>
            <a:r>
              <a:rPr lang="ru-RU" dirty="0" err="1"/>
              <a:t>дегеніміз</a:t>
            </a:r>
            <a:r>
              <a:rPr lang="ru-RU" dirty="0"/>
              <a:t> – </a:t>
            </a:r>
            <a:r>
              <a:rPr lang="ru-RU" dirty="0" err="1"/>
              <a:t>шаруашылық</a:t>
            </a:r>
            <a:r>
              <a:rPr lang="ru-RU" dirty="0"/>
              <a:t> </a:t>
            </a:r>
            <a:r>
              <a:rPr lang="ru-RU" dirty="0" err="1"/>
              <a:t>субъектісіндегі</a:t>
            </a:r>
            <a:r>
              <a:rPr lang="ru-RU" dirty="0"/>
              <a:t> </a:t>
            </a:r>
            <a:r>
              <a:rPr lang="ru-RU" dirty="0" err="1"/>
              <a:t>белгілі</a:t>
            </a:r>
            <a:r>
              <a:rPr lang="ru-RU" dirty="0"/>
              <a:t> </a:t>
            </a:r>
            <a:r>
              <a:rPr lang="ru-RU" dirty="0" err="1"/>
              <a:t>бір</a:t>
            </a:r>
            <a:r>
              <a:rPr lang="ru-RU" dirty="0"/>
              <a:t> </a:t>
            </a:r>
            <a:r>
              <a:rPr lang="ru-RU" dirty="0" err="1"/>
              <a:t>материалдық</a:t>
            </a:r>
            <a:r>
              <a:rPr lang="ru-RU" dirty="0"/>
              <a:t>, </a:t>
            </a:r>
            <a:r>
              <a:rPr lang="ru-RU" dirty="0" err="1"/>
              <a:t>өндірістік</a:t>
            </a:r>
            <a:r>
              <a:rPr lang="ru-RU" dirty="0"/>
              <a:t> </a:t>
            </a:r>
            <a:r>
              <a:rPr lang="ru-RU" dirty="0" err="1"/>
              <a:t>қорлардың</a:t>
            </a:r>
            <a:r>
              <a:rPr lang="ru-RU" dirty="0"/>
              <a:t>, </a:t>
            </a:r>
            <a:r>
              <a:rPr lang="ru-RU" dirty="0" err="1"/>
              <a:t>яғни</a:t>
            </a:r>
            <a:r>
              <a:rPr lang="ru-RU" dirty="0"/>
              <a:t> </a:t>
            </a:r>
            <a:r>
              <a:rPr lang="ru-RU" dirty="0" err="1"/>
              <a:t>активтердің</a:t>
            </a:r>
            <a:r>
              <a:rPr lang="ru-RU" dirty="0"/>
              <a:t> (</a:t>
            </a:r>
            <a:r>
              <a:rPr lang="ru-RU" dirty="0" err="1"/>
              <a:t>жер</a:t>
            </a:r>
            <a:r>
              <a:rPr lang="ru-RU" dirty="0"/>
              <a:t>, </a:t>
            </a:r>
            <a:r>
              <a:rPr lang="ru-RU" dirty="0" err="1"/>
              <a:t>жабдық</a:t>
            </a:r>
            <a:r>
              <a:rPr lang="ru-RU" dirty="0"/>
              <a:t> , </a:t>
            </a:r>
            <a:r>
              <a:rPr lang="ru-RU" dirty="0" err="1"/>
              <a:t>құрылыс</a:t>
            </a:r>
            <a:r>
              <a:rPr lang="ru-RU" dirty="0"/>
              <a:t>) </a:t>
            </a:r>
            <a:r>
              <a:rPr lang="ru-RU" dirty="0" err="1"/>
              <a:t>өсуіне</a:t>
            </a:r>
            <a:r>
              <a:rPr lang="ru-RU" dirty="0"/>
              <a:t> , </a:t>
            </a:r>
            <a:r>
              <a:rPr lang="ru-RU" dirty="0" err="1"/>
              <a:t>дамуы</a:t>
            </a:r>
            <a:r>
              <a:rPr lang="ru-RU" dirty="0"/>
              <a:t> </a:t>
            </a:r>
            <a:r>
              <a:rPr lang="ru-RU" dirty="0" err="1"/>
              <a:t>жұмсалану</a:t>
            </a:r>
            <a:r>
              <a:rPr lang="ru-RU" dirty="0"/>
              <a:t> </a:t>
            </a:r>
            <a:r>
              <a:rPr lang="ru-RU" dirty="0" err="1"/>
              <a:t>үшін</a:t>
            </a:r>
            <a:r>
              <a:rPr lang="ru-RU" dirty="0"/>
              <a:t> </a:t>
            </a:r>
            <a:r>
              <a:rPr lang="ru-RU" dirty="0" err="1"/>
              <a:t>салынатын</a:t>
            </a:r>
            <a:r>
              <a:rPr lang="ru-RU" dirty="0"/>
              <a:t> </a:t>
            </a:r>
            <a:r>
              <a:rPr lang="ru-RU" dirty="0" err="1"/>
              <a:t>салымдар</a:t>
            </a:r>
            <a:r>
              <a:rPr lang="ru-RU" dirty="0"/>
              <a:t> </a:t>
            </a:r>
            <a:r>
              <a:rPr lang="ru-RU" dirty="0" err="1"/>
              <a:t>болып</a:t>
            </a:r>
            <a:r>
              <a:rPr lang="ru-RU" dirty="0"/>
              <a:t> </a:t>
            </a:r>
            <a:r>
              <a:rPr lang="ru-RU" dirty="0" err="1"/>
              <a:t>табылады</a:t>
            </a:r>
            <a:r>
              <a:rPr lang="ru-RU" dirty="0" smtClean="0"/>
              <a:t>.</a:t>
            </a:r>
          </a:p>
          <a:p>
            <a:endParaRPr lang="ru-RU" dirty="0" smtClean="0"/>
          </a:p>
          <a:p>
            <a:r>
              <a:rPr lang="ru-RU" b="1" u="sng" dirty="0" err="1"/>
              <a:t>Қаржылық</a:t>
            </a:r>
            <a:r>
              <a:rPr lang="ru-RU" b="1" u="sng" dirty="0"/>
              <a:t> инвестиция</a:t>
            </a:r>
            <a:r>
              <a:rPr lang="ru-RU" dirty="0"/>
              <a:t> </a:t>
            </a:r>
            <a:r>
              <a:rPr lang="ru-RU" dirty="0" err="1"/>
              <a:t>дегеніміз</a:t>
            </a:r>
            <a:r>
              <a:rPr lang="ru-RU" dirty="0"/>
              <a:t> – </a:t>
            </a:r>
            <a:r>
              <a:rPr lang="ru-RU" dirty="0" err="1"/>
              <a:t>акционерлік</a:t>
            </a:r>
            <a:r>
              <a:rPr lang="ru-RU" dirty="0"/>
              <a:t> </a:t>
            </a:r>
            <a:r>
              <a:rPr lang="ru-RU" dirty="0" err="1"/>
              <a:t>қоғамдар</a:t>
            </a:r>
            <a:r>
              <a:rPr lang="ru-RU" dirty="0"/>
              <a:t> </a:t>
            </a:r>
            <a:r>
              <a:rPr lang="ru-RU" dirty="0" err="1"/>
              <a:t>немесе</a:t>
            </a:r>
            <a:r>
              <a:rPr lang="ru-RU" dirty="0"/>
              <a:t> </a:t>
            </a:r>
            <a:r>
              <a:rPr lang="ru-RU" dirty="0" err="1"/>
              <a:t>мемлекет</a:t>
            </a:r>
            <a:r>
              <a:rPr lang="ru-RU" dirty="0"/>
              <a:t> </a:t>
            </a:r>
            <a:r>
              <a:rPr lang="ru-RU" dirty="0" err="1"/>
              <a:t>шығарған</a:t>
            </a:r>
            <a:r>
              <a:rPr lang="ru-RU" dirty="0"/>
              <a:t> </a:t>
            </a:r>
            <a:r>
              <a:rPr lang="ru-RU" dirty="0" err="1"/>
              <a:t>акцияларға</a:t>
            </a:r>
            <a:r>
              <a:rPr lang="ru-RU" dirty="0"/>
              <a:t> , </a:t>
            </a:r>
            <a:r>
              <a:rPr lang="ru-RU" dirty="0" err="1"/>
              <a:t>облигациялар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басқадай</a:t>
            </a:r>
            <a:r>
              <a:rPr lang="ru-RU" dirty="0"/>
              <a:t> </a:t>
            </a:r>
            <a:r>
              <a:rPr lang="ru-RU" dirty="0" err="1"/>
              <a:t>құнды</a:t>
            </a:r>
            <a:r>
              <a:rPr lang="ru-RU" dirty="0"/>
              <a:t> </a:t>
            </a:r>
            <a:r>
              <a:rPr lang="ru-RU" dirty="0" err="1"/>
              <a:t>қағаздарға</a:t>
            </a:r>
            <a:r>
              <a:rPr lang="ru-RU" dirty="0"/>
              <a:t> </a:t>
            </a:r>
            <a:r>
              <a:rPr lang="ru-RU" dirty="0" err="1"/>
              <a:t>банктердің</a:t>
            </a:r>
            <a:r>
              <a:rPr lang="ru-RU" dirty="0"/>
              <a:t> </a:t>
            </a:r>
            <a:r>
              <a:rPr lang="ru-RU" dirty="0" err="1"/>
              <a:t>депозиттерін</a:t>
            </a:r>
            <a:r>
              <a:rPr lang="ru-RU" dirty="0"/>
              <a:t> </a:t>
            </a:r>
            <a:r>
              <a:rPr lang="ru-RU" dirty="0" err="1"/>
              <a:t>салынған</a:t>
            </a:r>
            <a:r>
              <a:rPr lang="ru-RU" dirty="0"/>
              <a:t> </a:t>
            </a:r>
            <a:r>
              <a:rPr lang="ru-RU" dirty="0" err="1"/>
              <a:t>салымдар</a:t>
            </a:r>
            <a:r>
              <a:rPr lang="ru-RU" dirty="0"/>
              <a:t> </a:t>
            </a:r>
            <a:r>
              <a:rPr lang="ru-RU" dirty="0" err="1"/>
              <a:t>болып</a:t>
            </a:r>
            <a:r>
              <a:rPr lang="ru-RU" dirty="0"/>
              <a:t> </a:t>
            </a:r>
            <a:r>
              <a:rPr lang="ru-RU" dirty="0" err="1"/>
              <a:t>табылады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3508511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44824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ru-RU" sz="2800" dirty="0" err="1">
                <a:effectLst/>
              </a:rPr>
              <a:t>Қаржылық</a:t>
            </a:r>
            <a:r>
              <a:rPr lang="ru-RU" sz="2800" dirty="0">
                <a:effectLst/>
              </a:rPr>
              <a:t> </a:t>
            </a:r>
            <a:r>
              <a:rPr lang="ru-RU" sz="2800" dirty="0" err="1">
                <a:effectLst/>
              </a:rPr>
              <a:t>инвестициялар</a:t>
            </a:r>
            <a:r>
              <a:rPr lang="ru-RU" sz="2800" dirty="0">
                <a:effectLst/>
              </a:rPr>
              <a:t> </a:t>
            </a:r>
            <a:r>
              <a:rPr lang="ru-RU" sz="2800" dirty="0" err="1">
                <a:effectLst/>
              </a:rPr>
              <a:t>иелену</a:t>
            </a:r>
            <a:r>
              <a:rPr lang="ru-RU" sz="2800" dirty="0">
                <a:effectLst/>
              </a:rPr>
              <a:t> </a:t>
            </a:r>
            <a:r>
              <a:rPr lang="ru-RU" sz="2800" dirty="0" err="1">
                <a:effectLst/>
              </a:rPr>
              <a:t>мерзіміне</a:t>
            </a:r>
            <a:r>
              <a:rPr lang="ru-RU" sz="2800" dirty="0">
                <a:effectLst/>
              </a:rPr>
              <a:t> </a:t>
            </a:r>
            <a:r>
              <a:rPr lang="ru-RU" sz="2800" dirty="0" err="1">
                <a:effectLst/>
              </a:rPr>
              <a:t>қарай</a:t>
            </a:r>
            <a:r>
              <a:rPr lang="ru-RU" sz="2800" dirty="0">
                <a:effectLst/>
              </a:rPr>
              <a:t> </a:t>
            </a:r>
            <a:r>
              <a:rPr lang="ru-RU" sz="2800" dirty="0" err="1">
                <a:effectLst/>
              </a:rPr>
              <a:t>мынадай</a:t>
            </a:r>
            <a:r>
              <a:rPr lang="ru-RU" sz="2800" dirty="0">
                <a:effectLst/>
              </a:rPr>
              <a:t> </a:t>
            </a:r>
            <a:r>
              <a:rPr lang="ru-RU" sz="2800" dirty="0" err="1">
                <a:effectLst/>
              </a:rPr>
              <a:t>категорияларға</a:t>
            </a:r>
            <a:r>
              <a:rPr lang="ru-RU" sz="2800" dirty="0">
                <a:effectLst/>
              </a:rPr>
              <a:t> </a:t>
            </a:r>
            <a:r>
              <a:rPr lang="ru-RU" sz="2800" dirty="0" err="1">
                <a:effectLst/>
              </a:rPr>
              <a:t>жіктеледі</a:t>
            </a:r>
            <a:r>
              <a:rPr lang="ru-RU" sz="2800" dirty="0">
                <a:effectLst/>
              </a:rPr>
              <a:t>:</a:t>
            </a:r>
            <a:endParaRPr lang="ru-RU" sz="28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022405966"/>
              </p:ext>
            </p:extLst>
          </p:nvPr>
        </p:nvGraphicFramePr>
        <p:xfrm>
          <a:off x="467544" y="1628800"/>
          <a:ext cx="8229600" cy="4896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Стрелка вниз 5"/>
          <p:cNvSpPr/>
          <p:nvPr/>
        </p:nvSpPr>
        <p:spPr>
          <a:xfrm>
            <a:off x="3995936" y="3212976"/>
            <a:ext cx="1008112" cy="648072"/>
          </a:xfrm>
          <a:prstGeom prst="down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0425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95845"/>
          </a:xfrm>
        </p:spPr>
        <p:txBody>
          <a:bodyPr>
            <a:normAutofit/>
          </a:bodyPr>
          <a:lstStyle/>
          <a:p>
            <a:r>
              <a:rPr lang="ru-RU" sz="2400" dirty="0" err="1"/>
              <a:t>Әлемдік</a:t>
            </a:r>
            <a:r>
              <a:rPr lang="ru-RU" sz="2400" dirty="0"/>
              <a:t> </a:t>
            </a:r>
            <a:r>
              <a:rPr lang="ru-RU" sz="2400" dirty="0" err="1"/>
              <a:t>экономикадағы</a:t>
            </a:r>
            <a:r>
              <a:rPr lang="ru-RU" sz="2400" dirty="0"/>
              <a:t> </a:t>
            </a:r>
            <a:r>
              <a:rPr lang="ru-RU" sz="2400" dirty="0" err="1"/>
              <a:t>Қазақстанның</a:t>
            </a:r>
            <a:r>
              <a:rPr lang="ru-RU" sz="2400" dirty="0"/>
              <a:t> </a:t>
            </a:r>
            <a:r>
              <a:rPr lang="ru-RU" sz="2400" dirty="0" err="1"/>
              <a:t>интеграциялық</a:t>
            </a:r>
            <a:r>
              <a:rPr lang="ru-RU" sz="2400" dirty="0"/>
              <a:t> </a:t>
            </a:r>
            <a:r>
              <a:rPr lang="ru-RU" sz="2400" dirty="0" err="1"/>
              <a:t>қозғалысы</a:t>
            </a:r>
            <a:r>
              <a:rPr lang="ru-RU" sz="2400" dirty="0"/>
              <a:t> </a:t>
            </a:r>
            <a:r>
              <a:rPr lang="ru-RU" sz="2400" dirty="0" err="1"/>
              <a:t>жыл</a:t>
            </a:r>
            <a:r>
              <a:rPr lang="ru-RU" sz="2400" dirty="0"/>
              <a:t> </a:t>
            </a:r>
            <a:r>
              <a:rPr lang="ru-RU" sz="2400" dirty="0" err="1"/>
              <a:t>өткен</a:t>
            </a:r>
            <a:r>
              <a:rPr lang="ru-RU" sz="2400" dirty="0"/>
              <a:t> </a:t>
            </a:r>
            <a:r>
              <a:rPr lang="ru-RU" sz="2400" dirty="0" err="1"/>
              <a:t>сайын</a:t>
            </a:r>
            <a:r>
              <a:rPr lang="ru-RU" sz="2400" dirty="0"/>
              <a:t> </a:t>
            </a:r>
            <a:r>
              <a:rPr lang="ru-RU" sz="2400" dirty="0" err="1"/>
              <a:t>артып</a:t>
            </a:r>
            <a:r>
              <a:rPr lang="ru-RU" sz="2400" dirty="0"/>
              <a:t> </a:t>
            </a:r>
            <a:r>
              <a:rPr lang="ru-RU" sz="2400" dirty="0" err="1"/>
              <a:t>келеді</a:t>
            </a:r>
            <a:r>
              <a:rPr lang="ru-RU" sz="2400" dirty="0"/>
              <a:t> . </a:t>
            </a:r>
            <a:r>
              <a:rPr lang="ru-RU" sz="2400" dirty="0" err="1"/>
              <a:t>Мәселен</a:t>
            </a:r>
            <a:r>
              <a:rPr lang="ru-RU" sz="2400" dirty="0"/>
              <a:t>, 2001 </a:t>
            </a:r>
            <a:r>
              <a:rPr lang="ru-RU" sz="2400" dirty="0" err="1"/>
              <a:t>жылы</a:t>
            </a:r>
            <a:r>
              <a:rPr lang="ru-RU" sz="2400" dirty="0"/>
              <a:t> </a:t>
            </a:r>
            <a:r>
              <a:rPr lang="ru-RU" sz="2400" dirty="0" err="1"/>
              <a:t>шетелдік</a:t>
            </a:r>
            <a:r>
              <a:rPr lang="ru-RU" sz="2400" dirty="0"/>
              <a:t> </a:t>
            </a:r>
            <a:r>
              <a:rPr lang="ru-RU" sz="2400" dirty="0" err="1"/>
              <a:t>инвесторлармен</a:t>
            </a:r>
            <a:r>
              <a:rPr lang="ru-RU" sz="2400" dirty="0"/>
              <a:t> 16 </a:t>
            </a:r>
            <a:r>
              <a:rPr lang="ru-RU" sz="2400" dirty="0" err="1"/>
              <a:t>келісім</a:t>
            </a:r>
            <a:r>
              <a:rPr lang="ru-RU" sz="2400" dirty="0"/>
              <a:t> – </a:t>
            </a:r>
            <a:r>
              <a:rPr lang="ru-RU" sz="2400" dirty="0" err="1"/>
              <a:t>ьшарт</a:t>
            </a:r>
            <a:r>
              <a:rPr lang="ru-RU" sz="2400" dirty="0"/>
              <a:t> </a:t>
            </a:r>
            <a:r>
              <a:rPr lang="ru-RU" sz="2400" dirty="0" err="1"/>
              <a:t>жасалып</a:t>
            </a:r>
            <a:r>
              <a:rPr lang="ru-RU" sz="2400" dirty="0"/>
              <a:t> , 817 млн . </a:t>
            </a:r>
            <a:r>
              <a:rPr lang="ru-RU" sz="2400" dirty="0" err="1"/>
              <a:t>Ақш</a:t>
            </a:r>
            <a:r>
              <a:rPr lang="ru-RU" sz="2400" dirty="0"/>
              <a:t> доллары </a:t>
            </a:r>
            <a:r>
              <a:rPr lang="ru-RU" sz="2400" dirty="0" err="1"/>
              <a:t>көлеміндегі</a:t>
            </a:r>
            <a:r>
              <a:rPr lang="ru-RU" sz="2400" dirty="0"/>
              <a:t> капитал ел </a:t>
            </a:r>
            <a:r>
              <a:rPr lang="ru-RU" sz="2400" dirty="0" err="1"/>
              <a:t>экономикасына</a:t>
            </a:r>
            <a:r>
              <a:rPr lang="ru-RU" sz="2400" dirty="0"/>
              <a:t> </a:t>
            </a:r>
            <a:r>
              <a:rPr lang="ru-RU" sz="2400" dirty="0" err="1"/>
              <a:t>араласты</a:t>
            </a:r>
            <a:r>
              <a:rPr lang="ru-RU" sz="2400" dirty="0"/>
              <a:t>. </a:t>
            </a:r>
            <a:r>
              <a:rPr lang="ru-RU" sz="2400" dirty="0" err="1"/>
              <a:t>Бұл</a:t>
            </a:r>
            <a:r>
              <a:rPr lang="ru-RU" sz="2400" dirty="0"/>
              <a:t> – 200 </a:t>
            </a:r>
            <a:r>
              <a:rPr lang="ru-RU" sz="2400" dirty="0" err="1"/>
              <a:t>жылға</a:t>
            </a:r>
            <a:r>
              <a:rPr lang="ru-RU" sz="2400" dirty="0"/>
              <a:t> </a:t>
            </a:r>
            <a:r>
              <a:rPr lang="ru-RU" sz="2400" dirty="0" err="1"/>
              <a:t>қарағанда</a:t>
            </a:r>
            <a:r>
              <a:rPr lang="ru-RU" sz="2400" dirty="0"/>
              <a:t> 7.6 </a:t>
            </a:r>
            <a:r>
              <a:rPr lang="ru-RU" sz="2400" dirty="0" err="1"/>
              <a:t>есе</a:t>
            </a:r>
            <a:r>
              <a:rPr lang="ru-RU" sz="2400" dirty="0"/>
              <a:t> , 1999 </a:t>
            </a:r>
            <a:r>
              <a:rPr lang="ru-RU" sz="2400" dirty="0" err="1"/>
              <a:t>жылға</a:t>
            </a:r>
            <a:r>
              <a:rPr lang="ru-RU" sz="2400" dirty="0"/>
              <a:t> </a:t>
            </a:r>
            <a:r>
              <a:rPr lang="ru-RU" sz="2400" dirty="0" err="1"/>
              <a:t>қарағанда</a:t>
            </a:r>
            <a:r>
              <a:rPr lang="ru-RU" sz="2400" dirty="0"/>
              <a:t> 1.4 </a:t>
            </a:r>
            <a:r>
              <a:rPr lang="ru-RU" sz="2400" dirty="0" err="1"/>
              <a:t>есе</a:t>
            </a:r>
            <a:r>
              <a:rPr lang="ru-RU" sz="2400" dirty="0"/>
              <a:t> </a:t>
            </a:r>
            <a:r>
              <a:rPr lang="ru-RU" sz="2400" dirty="0" err="1"/>
              <a:t>көп</a:t>
            </a:r>
            <a:r>
              <a:rPr lang="ru-RU" sz="2400" dirty="0"/>
              <a:t> . </a:t>
            </a:r>
            <a:r>
              <a:rPr lang="ru-RU" sz="2400" dirty="0" err="1"/>
              <a:t>Шетел</a:t>
            </a:r>
            <a:r>
              <a:rPr lang="ru-RU" sz="2400" dirty="0"/>
              <a:t> </a:t>
            </a:r>
            <a:r>
              <a:rPr lang="ru-RU" sz="2400" dirty="0" err="1"/>
              <a:t>алпауыттарының</a:t>
            </a:r>
            <a:r>
              <a:rPr lang="ru-RU" sz="2400" dirty="0"/>
              <a:t> </a:t>
            </a:r>
            <a:r>
              <a:rPr lang="ru-RU" sz="2400" dirty="0" err="1"/>
              <a:t>Қазақстан</a:t>
            </a:r>
            <a:r>
              <a:rPr lang="ru-RU" sz="2400" dirty="0"/>
              <a:t> </a:t>
            </a:r>
            <a:r>
              <a:rPr lang="ru-RU" sz="2400" dirty="0" err="1"/>
              <a:t>бюджетінің</a:t>
            </a:r>
            <a:r>
              <a:rPr lang="ru-RU" sz="2400" dirty="0"/>
              <a:t> </a:t>
            </a:r>
            <a:r>
              <a:rPr lang="ru-RU" sz="2400" dirty="0" err="1"/>
              <a:t>жыртығын</a:t>
            </a:r>
            <a:r>
              <a:rPr lang="ru-RU" sz="2400" dirty="0"/>
              <a:t> </a:t>
            </a:r>
            <a:r>
              <a:rPr lang="ru-RU" sz="2400" dirty="0" err="1"/>
              <a:t>жамауға</a:t>
            </a:r>
            <a:r>
              <a:rPr lang="ru-RU" sz="2400" dirty="0"/>
              <a:t> </a:t>
            </a:r>
            <a:r>
              <a:rPr lang="ru-RU" sz="2400" dirty="0" err="1"/>
              <a:t>себін</a:t>
            </a:r>
            <a:r>
              <a:rPr lang="ru-RU" sz="2400" dirty="0"/>
              <a:t> </a:t>
            </a:r>
            <a:r>
              <a:rPr lang="ru-RU" sz="2400" dirty="0" err="1"/>
              <a:t>тигізуі</a:t>
            </a:r>
            <a:r>
              <a:rPr lang="ru-RU" sz="2400" dirty="0"/>
              <a:t> ел </a:t>
            </a:r>
            <a:r>
              <a:rPr lang="ru-RU" sz="2400" dirty="0" err="1"/>
              <a:t>экономикасына</a:t>
            </a:r>
            <a:r>
              <a:rPr lang="ru-RU" sz="2400" dirty="0"/>
              <a:t> </a:t>
            </a:r>
            <a:r>
              <a:rPr lang="ru-RU" sz="2400" dirty="0" err="1"/>
              <a:t>шетелдік</a:t>
            </a:r>
            <a:r>
              <a:rPr lang="ru-RU" sz="2400" dirty="0"/>
              <a:t> </a:t>
            </a:r>
            <a:r>
              <a:rPr lang="ru-RU" sz="2400" dirty="0" err="1"/>
              <a:t>инвестицияны</a:t>
            </a:r>
            <a:r>
              <a:rPr lang="ru-RU" sz="2400" dirty="0"/>
              <a:t> </a:t>
            </a:r>
            <a:r>
              <a:rPr lang="ru-RU" sz="2400" dirty="0" err="1"/>
              <a:t>тартудың</a:t>
            </a:r>
            <a:r>
              <a:rPr lang="ru-RU" sz="2400" dirty="0"/>
              <a:t> </a:t>
            </a:r>
            <a:r>
              <a:rPr lang="ru-RU" sz="2400" dirty="0" err="1"/>
              <a:t>халықаралық</a:t>
            </a:r>
            <a:r>
              <a:rPr lang="ru-RU" sz="2400" dirty="0"/>
              <a:t> </a:t>
            </a:r>
            <a:r>
              <a:rPr lang="ru-RU" sz="2400" dirty="0" err="1"/>
              <a:t>нормаларына</a:t>
            </a:r>
            <a:r>
              <a:rPr lang="ru-RU" sz="2400" dirty="0"/>
              <a:t> </a:t>
            </a:r>
            <a:r>
              <a:rPr lang="ru-RU" sz="2400" dirty="0" err="1"/>
              <a:t>сәйкестендіруге</a:t>
            </a:r>
            <a:r>
              <a:rPr lang="ru-RU" sz="2400" dirty="0"/>
              <a:t> , </a:t>
            </a:r>
            <a:r>
              <a:rPr lang="ru-RU" sz="2400" dirty="0" err="1"/>
              <a:t>яғни</a:t>
            </a:r>
            <a:r>
              <a:rPr lang="ru-RU" sz="2400" dirty="0"/>
              <a:t> </a:t>
            </a:r>
            <a:r>
              <a:rPr lang="ru-RU" sz="2400" dirty="0" err="1"/>
              <a:t>жетілген</a:t>
            </a:r>
            <a:r>
              <a:rPr lang="ru-RU" sz="2400" dirty="0"/>
              <a:t> </a:t>
            </a:r>
            <a:r>
              <a:rPr lang="ru-RU" sz="2400" dirty="0" err="1"/>
              <a:t>ұлттық</a:t>
            </a:r>
            <a:r>
              <a:rPr lang="ru-RU" sz="2400" dirty="0"/>
              <a:t> </a:t>
            </a:r>
            <a:r>
              <a:rPr lang="ru-RU" sz="2400" dirty="0" err="1"/>
              <a:t>заңнаманың</a:t>
            </a:r>
            <a:r>
              <a:rPr lang="ru-RU" sz="2400" dirty="0"/>
              <a:t> </a:t>
            </a:r>
            <a:r>
              <a:rPr lang="ru-RU" sz="2400" dirty="0" err="1"/>
              <a:t>жемісін</a:t>
            </a:r>
            <a:r>
              <a:rPr lang="ru-RU" sz="2400" dirty="0"/>
              <a:t> </a:t>
            </a:r>
            <a:r>
              <a:rPr lang="ru-RU" sz="2400" dirty="0" err="1"/>
              <a:t>көруге</a:t>
            </a:r>
            <a:r>
              <a:rPr lang="ru-RU" sz="2400" dirty="0"/>
              <a:t> </a:t>
            </a:r>
            <a:r>
              <a:rPr lang="ru-RU" sz="2400" dirty="0" err="1"/>
              <a:t>болатынына</a:t>
            </a:r>
            <a:r>
              <a:rPr lang="ru-RU" sz="2400" dirty="0"/>
              <a:t> </a:t>
            </a:r>
            <a:r>
              <a:rPr lang="ru-RU" sz="2400" dirty="0" err="1"/>
              <a:t>үміт</a:t>
            </a:r>
            <a:r>
              <a:rPr lang="ru-RU" sz="2400" dirty="0"/>
              <a:t> </a:t>
            </a:r>
            <a:r>
              <a:rPr lang="ru-RU" sz="2400" dirty="0" err="1"/>
              <a:t>ұялатады</a:t>
            </a:r>
            <a:r>
              <a:rPr lang="ru-RU" sz="2400" dirty="0"/>
              <a:t>. </a:t>
            </a:r>
            <a:r>
              <a:rPr lang="ru-RU" sz="2400" dirty="0" err="1"/>
              <a:t>Айталық</a:t>
            </a:r>
            <a:r>
              <a:rPr lang="ru-RU" sz="2400" dirty="0"/>
              <a:t> , ел </a:t>
            </a:r>
            <a:r>
              <a:rPr lang="ru-RU" sz="2400" dirty="0" err="1"/>
              <a:t>өнеркәсібінің</a:t>
            </a:r>
            <a:r>
              <a:rPr lang="ru-RU" sz="2400" dirty="0"/>
              <a:t> </a:t>
            </a:r>
            <a:r>
              <a:rPr lang="ru-RU" sz="2400" dirty="0" err="1"/>
              <a:t>өркен</a:t>
            </a:r>
            <a:r>
              <a:rPr lang="ru-RU" sz="2400" dirty="0"/>
              <a:t> </a:t>
            </a:r>
            <a:r>
              <a:rPr lang="ru-RU" sz="2400" dirty="0" err="1"/>
              <a:t>жаюына</a:t>
            </a:r>
            <a:r>
              <a:rPr lang="ru-RU" sz="2400" dirty="0"/>
              <a:t> </a:t>
            </a:r>
            <a:r>
              <a:rPr lang="ru-RU" sz="2400" dirty="0" err="1"/>
              <a:t>бағытталып</a:t>
            </a:r>
            <a:r>
              <a:rPr lang="ru-RU" sz="2400" dirty="0"/>
              <a:t> </a:t>
            </a:r>
            <a:r>
              <a:rPr lang="ru-RU" sz="2400" dirty="0" err="1"/>
              <a:t>жатқан</a:t>
            </a:r>
            <a:r>
              <a:rPr lang="ru-RU" sz="2400" dirty="0"/>
              <a:t> </a:t>
            </a:r>
            <a:r>
              <a:rPr lang="ru-RU" sz="2400" dirty="0" err="1"/>
              <a:t>шетелдік</a:t>
            </a:r>
            <a:r>
              <a:rPr lang="ru-RU" sz="2400" dirty="0"/>
              <a:t> </a:t>
            </a:r>
            <a:r>
              <a:rPr lang="ru-RU" sz="2400" dirty="0" err="1"/>
              <a:t>инвестицияның</a:t>
            </a:r>
            <a:r>
              <a:rPr lang="ru-RU" sz="2400" dirty="0"/>
              <a:t> </a:t>
            </a:r>
            <a:r>
              <a:rPr lang="ru-RU" sz="2400" dirty="0" err="1"/>
              <a:t>жалпы</a:t>
            </a:r>
            <a:r>
              <a:rPr lang="ru-RU" sz="2400" dirty="0"/>
              <a:t> </a:t>
            </a:r>
            <a:r>
              <a:rPr lang="ru-RU" sz="2400" dirty="0" err="1"/>
              <a:t>көрсеткіші</a:t>
            </a:r>
            <a:r>
              <a:rPr lang="ru-RU" sz="2400" dirty="0"/>
              <a:t> </a:t>
            </a:r>
            <a:r>
              <a:rPr lang="ru-RU" sz="2400" dirty="0" err="1"/>
              <a:t>капиталдың</a:t>
            </a:r>
            <a:r>
              <a:rPr lang="ru-RU" sz="2400" dirty="0"/>
              <a:t> 31 </a:t>
            </a:r>
            <a:r>
              <a:rPr lang="ru-RU" sz="2400" dirty="0" err="1"/>
              <a:t>пайызын</a:t>
            </a:r>
            <a:r>
              <a:rPr lang="ru-RU" sz="2400" dirty="0"/>
              <a:t> </a:t>
            </a:r>
            <a:r>
              <a:rPr lang="ru-RU" sz="2400" dirty="0" err="1"/>
              <a:t>құрап</a:t>
            </a:r>
            <a:r>
              <a:rPr lang="ru-RU" sz="2400" dirty="0"/>
              <a:t> </a:t>
            </a:r>
            <a:r>
              <a:rPr lang="ru-RU" sz="2400" dirty="0" err="1"/>
              <a:t>отыр</a:t>
            </a:r>
            <a:r>
              <a:rPr lang="ru-RU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975219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5616" y="2564904"/>
            <a:ext cx="7272808" cy="2520280"/>
          </a:xfrm>
        </p:spPr>
        <p:txBody>
          <a:bodyPr>
            <a:normAutofit/>
          </a:bodyPr>
          <a:lstStyle/>
          <a:p>
            <a:r>
              <a:rPr lang="ru-RU" sz="2800" dirty="0"/>
              <a:t>Нидерланд – 580 млн. АҚШ </a:t>
            </a:r>
            <a:r>
              <a:rPr lang="ru-RU" sz="2800" dirty="0" smtClean="0"/>
              <a:t>доллары;</a:t>
            </a:r>
            <a:endParaRPr lang="ru-RU" sz="2800" dirty="0"/>
          </a:p>
          <a:p>
            <a:r>
              <a:rPr lang="ru-RU" sz="2800" dirty="0"/>
              <a:t>Корея – 25.1 млн. АҚШ </a:t>
            </a:r>
            <a:r>
              <a:rPr lang="ru-RU" sz="2800" dirty="0" smtClean="0"/>
              <a:t>доллары;</a:t>
            </a:r>
            <a:endParaRPr lang="ru-RU" sz="2800" dirty="0"/>
          </a:p>
          <a:p>
            <a:r>
              <a:rPr lang="ru-RU" sz="2800" dirty="0" err="1"/>
              <a:t>Түркия</a:t>
            </a:r>
            <a:r>
              <a:rPr lang="ru-RU" sz="2800" dirty="0"/>
              <a:t> – 39 млн. АҚШ </a:t>
            </a:r>
            <a:r>
              <a:rPr lang="ru-RU" sz="2800" dirty="0" smtClean="0"/>
              <a:t>доллары;</a:t>
            </a:r>
            <a:endParaRPr lang="ru-RU" sz="2800" dirty="0"/>
          </a:p>
          <a:p>
            <a:r>
              <a:rPr lang="ru-RU" sz="2800" dirty="0"/>
              <a:t>Лихтенштейн – 17 млн . АҚШ </a:t>
            </a:r>
            <a:r>
              <a:rPr lang="ru-RU" sz="2800" dirty="0" smtClean="0"/>
              <a:t>доллары;</a:t>
            </a:r>
            <a:endParaRPr lang="ru-RU" sz="2800" dirty="0"/>
          </a:p>
          <a:p>
            <a:r>
              <a:rPr lang="ru-RU" sz="2800" dirty="0" err="1"/>
              <a:t>Ұлыбритания</a:t>
            </a:r>
            <a:r>
              <a:rPr lang="ru-RU" sz="2800" dirty="0"/>
              <a:t> – 11.7 млн . АҚШ </a:t>
            </a:r>
            <a:r>
              <a:rPr lang="ru-RU" sz="2800" dirty="0" smtClean="0"/>
              <a:t>доллары.</a:t>
            </a:r>
            <a:endParaRPr lang="ru-RU" sz="2800" dirty="0"/>
          </a:p>
          <a:p>
            <a:endParaRPr lang="ru-RU" dirty="0"/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971600" y="620688"/>
            <a:ext cx="7272808" cy="2520280"/>
          </a:xfrm>
          <a:prstGeom prst="rect">
            <a:avLst/>
          </a:prstGeom>
        </p:spPr>
        <p:txBody>
          <a:bodyPr>
            <a:normAutofit/>
          </a:bodyPr>
          <a:lstStyle>
            <a:lvl1pPr marL="292100" indent="-292100" algn="l" rtl="0" eaLnBrk="1" latinLnBrk="0" hangingPunct="1">
              <a:spcBef>
                <a:spcPts val="0"/>
              </a:spcBef>
              <a:buClr>
                <a:schemeClr val="accent1"/>
              </a:buClr>
              <a:buSzPct val="70000"/>
              <a:buFont typeface="Wingdings 2"/>
              <a:buChar char="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rtl="0" eaLnBrk="1" latinLnBrk="0" hangingPunct="1">
              <a:spcBef>
                <a:spcPts val="400"/>
              </a:spcBef>
              <a:buClr>
                <a:schemeClr val="accent2"/>
              </a:buClr>
              <a:buSzPct val="90000"/>
              <a:buFontTx/>
              <a:buChar char="•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192024" algn="l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Wingdings 2"/>
              <a:buChar char="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82880" algn="l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0" indent="0" algn="ctr">
              <a:buNone/>
            </a:pPr>
            <a:r>
              <a:rPr lang="ru-RU" sz="2800" dirty="0" err="1"/>
              <a:t>Еліміздегі</a:t>
            </a:r>
            <a:r>
              <a:rPr lang="ru-RU" sz="2800" dirty="0"/>
              <a:t> </a:t>
            </a:r>
            <a:r>
              <a:rPr lang="ru-RU" sz="2800" dirty="0" err="1"/>
              <a:t>негізгі</a:t>
            </a:r>
            <a:r>
              <a:rPr lang="ru-RU" sz="2800" dirty="0"/>
              <a:t> капитал </a:t>
            </a:r>
            <a:r>
              <a:rPr lang="ru-RU" sz="2800" dirty="0" err="1"/>
              <a:t>көздерінің</a:t>
            </a:r>
            <a:r>
              <a:rPr lang="ru-RU" sz="2800" dirty="0"/>
              <a:t> </a:t>
            </a:r>
            <a:r>
              <a:rPr lang="ru-RU" sz="2800" dirty="0" err="1"/>
              <a:t>ең</a:t>
            </a:r>
            <a:r>
              <a:rPr lang="ru-RU" sz="2800" dirty="0"/>
              <a:t> </a:t>
            </a:r>
            <a:r>
              <a:rPr lang="ru-RU" sz="2800" dirty="0" err="1"/>
              <a:t>қомақты</a:t>
            </a:r>
            <a:r>
              <a:rPr lang="ru-RU" sz="2800" dirty="0"/>
              <a:t> </a:t>
            </a:r>
            <a:r>
              <a:rPr lang="ru-RU" sz="2800" dirty="0" err="1"/>
              <a:t>инвестициялық</a:t>
            </a:r>
            <a:r>
              <a:rPr lang="ru-RU" sz="2800" dirty="0"/>
              <a:t> </a:t>
            </a:r>
            <a:r>
              <a:rPr lang="ru-RU" sz="2800" dirty="0" err="1"/>
              <a:t>жобалары</a:t>
            </a:r>
            <a:r>
              <a:rPr lang="ru-RU" sz="2800" dirty="0"/>
              <a:t> </a:t>
            </a:r>
            <a:r>
              <a:rPr lang="ru-RU" sz="2800" dirty="0" err="1"/>
              <a:t>деп</a:t>
            </a:r>
            <a:r>
              <a:rPr lang="ru-RU" sz="2800" dirty="0"/>
              <a:t> </a:t>
            </a:r>
            <a:r>
              <a:rPr lang="ru-RU" sz="2800" dirty="0" err="1"/>
              <a:t>мыналарды</a:t>
            </a:r>
            <a:r>
              <a:rPr lang="ru-RU" sz="2800" dirty="0"/>
              <a:t> </a:t>
            </a:r>
            <a:r>
              <a:rPr lang="ru-RU" sz="2800" dirty="0" err="1"/>
              <a:t>айтуға</a:t>
            </a:r>
            <a:r>
              <a:rPr lang="ru-RU" sz="2800" dirty="0"/>
              <a:t> </a:t>
            </a:r>
            <a:r>
              <a:rPr lang="ru-RU" sz="2800" dirty="0" err="1"/>
              <a:t>болады</a:t>
            </a:r>
            <a:r>
              <a:rPr lang="ru-RU" sz="2800" dirty="0"/>
              <a:t> :</a:t>
            </a:r>
          </a:p>
        </p:txBody>
      </p:sp>
    </p:spTree>
    <p:extLst>
      <p:ext uri="{BB962C8B-B14F-4D97-AF65-F5344CB8AC3E}">
        <p14:creationId xmlns:p14="http://schemas.microsoft.com/office/powerpoint/2010/main" xmlns="" val="3321270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Литейная">
  <a:themeElements>
    <a:clrScheme name="Литейная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Литейная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Литейна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78</TotalTime>
  <Words>743</Words>
  <Application>Microsoft Office PowerPoint</Application>
  <PresentationFormat>Экран (4:3)</PresentationFormat>
  <Paragraphs>57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Литейная</vt:lpstr>
      <vt:lpstr>Инвестиция түсінігі</vt:lpstr>
      <vt:lpstr>Инвестиция дегеніміз не?</vt:lpstr>
      <vt:lpstr>Инвестор деген кім?</vt:lpstr>
      <vt:lpstr>Инвестициялар төмендегі мақсаттарды шешуге көмектеседі :</vt:lpstr>
      <vt:lpstr>Барлық инвестицияларды екі негізгі топқа бөлуге болады :</vt:lpstr>
      <vt:lpstr>ИНВЕСТИЦИЯЛАРДЫҢ НЕГІЗГІ ТҮРЛЕРІ</vt:lpstr>
      <vt:lpstr>Слайд 7</vt:lpstr>
      <vt:lpstr>Слайд 8</vt:lpstr>
      <vt:lpstr>Слайд 9</vt:lpstr>
      <vt:lpstr>Слайд 10</vt:lpstr>
      <vt:lpstr>Инвестицияның мәні, қызметі</vt:lpstr>
      <vt:lpstr>Слайд 12</vt:lpstr>
      <vt:lpstr>Қаржылық инвестициялар иелену мерзіміне қарай мынадай категорияларға жіктеледі:</vt:lpstr>
      <vt:lpstr>Слайд 14</vt:lpstr>
      <vt:lpstr>Слайд 15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Инвестиция</dc:title>
  <dc:creator>baltabek</dc:creator>
  <cp:lastModifiedBy>User</cp:lastModifiedBy>
  <cp:revision>9</cp:revision>
  <dcterms:created xsi:type="dcterms:W3CDTF">2015-12-04T08:41:21Z</dcterms:created>
  <dcterms:modified xsi:type="dcterms:W3CDTF">2020-11-01T21:04:13Z</dcterms:modified>
</cp:coreProperties>
</file>